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66" r:id="rId3"/>
  </p:sldMasterIdLst>
  <p:notesMasterIdLst>
    <p:notesMasterId r:id="rId4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6858000" cy="9144000"/>
  <p:embeddedFontLs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Helvetica Neue Light" panose="020B0604020202020204" charset="0"/>
      <p:regular r:id="rId53"/>
      <p:bold r:id="rId54"/>
      <p:italic r:id="rId55"/>
      <p:boldItalic r:id="rId56"/>
    </p:embeddedFont>
    <p:embeddedFont>
      <p:font typeface="Helvetica Neue" panose="020B0604020202020204" charset="0"/>
      <p:regular r:id="rId57"/>
      <p:bold r:id="rId58"/>
      <p:italic r:id="rId59"/>
      <p:bold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iwnAZUmcVBivlbcOuRvndEF/wgd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OLE ANDREA OLIVOS LOP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1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customschemas.google.com/relationships/presentationmetadata" Target="meta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20T14:42:58.458" idx="1">
    <p:pos x="491" y="1585"/>
    <p:text>añadir la tasa global de la industria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GiIiRL8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6efe7d633_8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86efe7d633_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72632c867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5" name="Google Shape;355;g872632c867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6f7b9ddb5_1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86f7b9ddb5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832c7842f_0_2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7832c7842f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7832c7842f_0_1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/>
              <a:t>colocar vejez y salud juntas y hacer un zoom de la primera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/>
              <a:t>-----</a:t>
            </a:r>
            <a:r>
              <a:rPr lang="es-C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24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s-CL" sz="1000">
                <a:latin typeface="Calibri"/>
                <a:ea typeface="Calibri"/>
                <a:cs typeface="Calibri"/>
                <a:sym typeface="Calibri"/>
              </a:rPr>
              <a:t>icha obligatoriedad, no  afecta a los trabajadores/as independientes a honorarios que:</a:t>
            </a:r>
            <a:br>
              <a:rPr lang="es-CL" sz="1000">
                <a:latin typeface="Calibri"/>
                <a:ea typeface="Calibri"/>
                <a:cs typeface="Calibri"/>
                <a:sym typeface="Calibri"/>
              </a:rPr>
            </a:b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2100" algn="just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s-CL" sz="1000">
                <a:latin typeface="Calibri"/>
                <a:ea typeface="Calibri"/>
                <a:cs typeface="Calibri"/>
                <a:sym typeface="Calibri"/>
              </a:rPr>
              <a:t>Tengan una renta bruta anual inferior a 5 ingresos mínimos mensuales. </a:t>
            </a:r>
            <a:br>
              <a:rPr lang="es-CL" sz="1000">
                <a:latin typeface="Calibri"/>
                <a:ea typeface="Calibri"/>
                <a:cs typeface="Calibri"/>
                <a:sym typeface="Calibri"/>
              </a:rPr>
            </a:b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2100" algn="just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es-CL" sz="1000">
                <a:latin typeface="Calibri"/>
                <a:ea typeface="Calibri"/>
                <a:cs typeface="Calibri"/>
                <a:sym typeface="Calibri"/>
              </a:rPr>
              <a:t>Trabajadores que tengan 55 años y trabajadoras que tengan 50 años de edad cumplidos al mes de enero de 2018. verificar esta última información</a:t>
            </a:r>
            <a:endParaRPr sz="1000"/>
          </a:p>
        </p:txBody>
      </p:sp>
      <p:sp>
        <p:nvSpPr>
          <p:cNvPr id="408" name="Google Shape;408;g7832c7842f_0_1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7096431f0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7096431f0_9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87096431f0_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6f7b9ddb5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86f7b9ddb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6efe7d633_8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86efe7d633_8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6f7b9ddb5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86f7b9ddb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6f7b9ddb5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86f7b9ddb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832c7842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7832c7842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86f7b9ddb5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86f7b9ddb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755219d50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8755219d5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7a7c30e5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7a7c30e5a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77a7c30e5a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7832c7842f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7832c7842f_0_8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7832c7842f_0_8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7c560b6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77c560b6f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g77c560b6f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5609a6ac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5609a6ac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85609a6ac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6efe7d63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g86efe7d633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86efe7d633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L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7a7c30e5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7a7c30e5a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77a7c30e5a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77a7c30e5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77a7c30e5a_0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77a7c30e5a_0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77a7c30e5a_0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77a7c30e5a_0_1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77a7c30e5a_0_1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3" name="Google Shape;2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85a59e2256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2" name="Google Shape;612;g85a59e2256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5a59e2256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5" name="Google Shape;625;g85a59e2256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86f7b9ddb5_1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86f7b9ddb5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77a7c30e5a_0_7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77a7c30e5a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6f7b9ddb5_7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86f7b9ddb5_7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872b9bd503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g872b9bd50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86f7b9ddb5_7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86f7b9ddb5_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85a59e2256_2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85a59e2256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872b9bd503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g872b9bd50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86f7b9ddb5_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g86f7b9ddb5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832c7842f_0_8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7832c7842f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86f7b9ddb5_1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86f7b9ddb5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6f7b9ddb5_1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86f7b9ddb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832c7842f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7832c7842f_0_8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CL" sz="1200"/>
              <a:t>En materia de atención, el Instituto cuenta con 53 centros de atención presencial (entre los cuales hay 49 sucursales y 4 módulos dentro de Prestadores médicos)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7832c7842f_0_8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7dd9aa2a9_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77dd9aa2a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72632c867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1" name="Google Shape;291;g872632c867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72632c867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5" name="Google Shape;335;g872632c867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+ Photos">
  <p:cSld name="Blank + Photos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832c7842f_0_2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04" name="Google Shape;104;g7832c7842f_0_200"/>
          <p:cNvSpPr>
            <a:spLocks noGrp="1"/>
          </p:cNvSpPr>
          <p:nvPr>
            <p:ph type="pic" idx="2"/>
          </p:nvPr>
        </p:nvSpPr>
        <p:spPr>
          <a:xfrm>
            <a:off x="2690386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g7832c7842f_0_200"/>
          <p:cNvSpPr>
            <a:spLocks noGrp="1"/>
          </p:cNvSpPr>
          <p:nvPr>
            <p:ph type="pic" idx="3"/>
          </p:nvPr>
        </p:nvSpPr>
        <p:spPr>
          <a:xfrm>
            <a:off x="4077372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g7832c7842f_0_200"/>
          <p:cNvSpPr>
            <a:spLocks noGrp="1"/>
          </p:cNvSpPr>
          <p:nvPr>
            <p:ph type="pic" idx="4"/>
          </p:nvPr>
        </p:nvSpPr>
        <p:spPr>
          <a:xfrm>
            <a:off x="5464359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g7832c7842f_0_200"/>
          <p:cNvSpPr>
            <a:spLocks noGrp="1"/>
          </p:cNvSpPr>
          <p:nvPr>
            <p:ph type="pic" idx="5"/>
          </p:nvPr>
        </p:nvSpPr>
        <p:spPr>
          <a:xfrm>
            <a:off x="6851345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g7832c7842f_0_200"/>
          <p:cNvSpPr>
            <a:spLocks noGrp="1"/>
          </p:cNvSpPr>
          <p:nvPr>
            <p:ph type="pic" idx="6"/>
          </p:nvPr>
        </p:nvSpPr>
        <p:spPr>
          <a:xfrm>
            <a:off x="8238331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g7832c7842f_0_200"/>
          <p:cNvSpPr>
            <a:spLocks noGrp="1"/>
          </p:cNvSpPr>
          <p:nvPr>
            <p:ph type="pic" idx="7"/>
          </p:nvPr>
        </p:nvSpPr>
        <p:spPr>
          <a:xfrm>
            <a:off x="2690386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g7832c7842f_0_200"/>
          <p:cNvSpPr>
            <a:spLocks noGrp="1"/>
          </p:cNvSpPr>
          <p:nvPr>
            <p:ph type="pic" idx="8"/>
          </p:nvPr>
        </p:nvSpPr>
        <p:spPr>
          <a:xfrm>
            <a:off x="4077372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g7832c7842f_0_200"/>
          <p:cNvSpPr>
            <a:spLocks noGrp="1"/>
          </p:cNvSpPr>
          <p:nvPr>
            <p:ph type="pic" idx="9"/>
          </p:nvPr>
        </p:nvSpPr>
        <p:spPr>
          <a:xfrm>
            <a:off x="5464359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g7832c7842f_0_200"/>
          <p:cNvSpPr>
            <a:spLocks noGrp="1"/>
          </p:cNvSpPr>
          <p:nvPr>
            <p:ph type="pic" idx="13"/>
          </p:nvPr>
        </p:nvSpPr>
        <p:spPr>
          <a:xfrm>
            <a:off x="6851345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g7832c7842f_0_200"/>
          <p:cNvSpPr>
            <a:spLocks noGrp="1"/>
          </p:cNvSpPr>
          <p:nvPr>
            <p:ph type="pic" idx="14"/>
          </p:nvPr>
        </p:nvSpPr>
        <p:spPr>
          <a:xfrm>
            <a:off x="8238331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photo">
  <p:cSld name="with phot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832c7842f_0_34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7832c7842f_0_348"/>
          <p:cNvSpPr>
            <a:spLocks noGrp="1"/>
          </p:cNvSpPr>
          <p:nvPr>
            <p:ph type="pic" idx="2"/>
          </p:nvPr>
        </p:nvSpPr>
        <p:spPr>
          <a:xfrm>
            <a:off x="1421607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7" name="Google Shape;117;g7832c7842f_0_348"/>
          <p:cNvSpPr>
            <a:spLocks noGrp="1"/>
          </p:cNvSpPr>
          <p:nvPr>
            <p:ph type="pic" idx="3"/>
          </p:nvPr>
        </p:nvSpPr>
        <p:spPr>
          <a:xfrm>
            <a:off x="3048311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7832c7842f_0_348"/>
          <p:cNvSpPr>
            <a:spLocks noGrp="1"/>
          </p:cNvSpPr>
          <p:nvPr>
            <p:ph type="pic" idx="4"/>
          </p:nvPr>
        </p:nvSpPr>
        <p:spPr>
          <a:xfrm>
            <a:off x="4675014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9" name="Google Shape;119;g7832c7842f_0_348"/>
          <p:cNvSpPr>
            <a:spLocks noGrp="1"/>
          </p:cNvSpPr>
          <p:nvPr>
            <p:ph type="pic" idx="5"/>
          </p:nvPr>
        </p:nvSpPr>
        <p:spPr>
          <a:xfrm>
            <a:off x="6301718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0" name="Google Shape;120;g7832c7842f_0_348"/>
          <p:cNvSpPr>
            <a:spLocks noGrp="1"/>
          </p:cNvSpPr>
          <p:nvPr>
            <p:ph type="pic" idx="6"/>
          </p:nvPr>
        </p:nvSpPr>
        <p:spPr>
          <a:xfrm>
            <a:off x="7928423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1" name="Google Shape;121;g7832c7842f_0_348"/>
          <p:cNvSpPr>
            <a:spLocks noGrp="1"/>
          </p:cNvSpPr>
          <p:nvPr>
            <p:ph type="pic" idx="7"/>
          </p:nvPr>
        </p:nvSpPr>
        <p:spPr>
          <a:xfrm>
            <a:off x="9555127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2" name="Google Shape;122;g7832c7842f_0_348"/>
          <p:cNvSpPr>
            <a:spLocks noGrp="1"/>
          </p:cNvSpPr>
          <p:nvPr>
            <p:ph type="pic" idx="8"/>
          </p:nvPr>
        </p:nvSpPr>
        <p:spPr>
          <a:xfrm>
            <a:off x="1421607" y="2869027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3" name="Google Shape;123;g7832c7842f_0_348"/>
          <p:cNvSpPr>
            <a:spLocks noGrp="1"/>
          </p:cNvSpPr>
          <p:nvPr>
            <p:ph type="pic" idx="9"/>
          </p:nvPr>
        </p:nvSpPr>
        <p:spPr>
          <a:xfrm>
            <a:off x="3048311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7832c7842f_0_348"/>
          <p:cNvSpPr>
            <a:spLocks noGrp="1"/>
          </p:cNvSpPr>
          <p:nvPr>
            <p:ph type="pic" idx="13"/>
          </p:nvPr>
        </p:nvSpPr>
        <p:spPr>
          <a:xfrm>
            <a:off x="4675014" y="2869027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7832c7842f_0_348"/>
          <p:cNvSpPr>
            <a:spLocks noGrp="1"/>
          </p:cNvSpPr>
          <p:nvPr>
            <p:ph type="pic" idx="14"/>
          </p:nvPr>
        </p:nvSpPr>
        <p:spPr>
          <a:xfrm>
            <a:off x="6301718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g7832c7842f_0_348"/>
          <p:cNvSpPr>
            <a:spLocks noGrp="1"/>
          </p:cNvSpPr>
          <p:nvPr>
            <p:ph type="pic" idx="15"/>
          </p:nvPr>
        </p:nvSpPr>
        <p:spPr>
          <a:xfrm>
            <a:off x="7928423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7" name="Google Shape;127;g7832c7842f_0_348"/>
          <p:cNvSpPr>
            <a:spLocks noGrp="1"/>
          </p:cNvSpPr>
          <p:nvPr>
            <p:ph type="pic" idx="16"/>
          </p:nvPr>
        </p:nvSpPr>
        <p:spPr>
          <a:xfrm>
            <a:off x="9555127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832c7842f_0_429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5a59e2256_2_1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6" name="Google Shape;136;g85a59e2256_2_1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37" name="Google Shape;137;g85a59e2256_2_12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5a59e2256_2_13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85a59e2256_2_13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85a59e2256_2_1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g85a59e2256_2_1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g85a59e2256_2_1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OBJECT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5a59e2256_2_1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85a59e2256_2_1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g85a59e2256_2_1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85a59e2256_2_1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85a59e2256_2_1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7832c7842f_0_8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7832c7842f_0_8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g7832c7842f_0_8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7832c7842f_0_8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7832c7842f_0_8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photo">
  <p:cSld name="with photo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5a59e2256_2_14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85a59e2256_2_145"/>
          <p:cNvSpPr>
            <a:spLocks noGrp="1"/>
          </p:cNvSpPr>
          <p:nvPr>
            <p:ph type="pic" idx="2"/>
          </p:nvPr>
        </p:nvSpPr>
        <p:spPr>
          <a:xfrm>
            <a:off x="1421607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3" name="Google Shape;153;g85a59e2256_2_145"/>
          <p:cNvSpPr>
            <a:spLocks noGrp="1"/>
          </p:cNvSpPr>
          <p:nvPr>
            <p:ph type="pic" idx="3"/>
          </p:nvPr>
        </p:nvSpPr>
        <p:spPr>
          <a:xfrm>
            <a:off x="3048311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4" name="Google Shape;154;g85a59e2256_2_145"/>
          <p:cNvSpPr>
            <a:spLocks noGrp="1"/>
          </p:cNvSpPr>
          <p:nvPr>
            <p:ph type="pic" idx="4"/>
          </p:nvPr>
        </p:nvSpPr>
        <p:spPr>
          <a:xfrm>
            <a:off x="4675015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5" name="Google Shape;155;g85a59e2256_2_145"/>
          <p:cNvSpPr>
            <a:spLocks noGrp="1"/>
          </p:cNvSpPr>
          <p:nvPr>
            <p:ph type="pic" idx="5"/>
          </p:nvPr>
        </p:nvSpPr>
        <p:spPr>
          <a:xfrm>
            <a:off x="6301719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6" name="Google Shape;156;g85a59e2256_2_145"/>
          <p:cNvSpPr>
            <a:spLocks noGrp="1"/>
          </p:cNvSpPr>
          <p:nvPr>
            <p:ph type="pic" idx="6"/>
          </p:nvPr>
        </p:nvSpPr>
        <p:spPr>
          <a:xfrm>
            <a:off x="7928423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7" name="Google Shape;157;g85a59e2256_2_145"/>
          <p:cNvSpPr>
            <a:spLocks noGrp="1"/>
          </p:cNvSpPr>
          <p:nvPr>
            <p:ph type="pic" idx="7"/>
          </p:nvPr>
        </p:nvSpPr>
        <p:spPr>
          <a:xfrm>
            <a:off x="9555127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8" name="Google Shape;158;g85a59e2256_2_145"/>
          <p:cNvSpPr>
            <a:spLocks noGrp="1"/>
          </p:cNvSpPr>
          <p:nvPr>
            <p:ph type="pic" idx="8"/>
          </p:nvPr>
        </p:nvSpPr>
        <p:spPr>
          <a:xfrm>
            <a:off x="1421607" y="2869027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9" name="Google Shape;159;g85a59e2256_2_145"/>
          <p:cNvSpPr>
            <a:spLocks noGrp="1"/>
          </p:cNvSpPr>
          <p:nvPr>
            <p:ph type="pic" idx="9"/>
          </p:nvPr>
        </p:nvSpPr>
        <p:spPr>
          <a:xfrm>
            <a:off x="3048311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85a59e2256_2_145"/>
          <p:cNvSpPr>
            <a:spLocks noGrp="1"/>
          </p:cNvSpPr>
          <p:nvPr>
            <p:ph type="pic" idx="13"/>
          </p:nvPr>
        </p:nvSpPr>
        <p:spPr>
          <a:xfrm>
            <a:off x="4675015" y="2869027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85a59e2256_2_145"/>
          <p:cNvSpPr>
            <a:spLocks noGrp="1"/>
          </p:cNvSpPr>
          <p:nvPr>
            <p:ph type="pic" idx="14"/>
          </p:nvPr>
        </p:nvSpPr>
        <p:spPr>
          <a:xfrm>
            <a:off x="6301719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2" name="Google Shape;162;g85a59e2256_2_145"/>
          <p:cNvSpPr>
            <a:spLocks noGrp="1"/>
          </p:cNvSpPr>
          <p:nvPr>
            <p:ph type="pic" idx="15"/>
          </p:nvPr>
        </p:nvSpPr>
        <p:spPr>
          <a:xfrm>
            <a:off x="7928423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g85a59e2256_2_145"/>
          <p:cNvSpPr>
            <a:spLocks noGrp="1"/>
          </p:cNvSpPr>
          <p:nvPr>
            <p:ph type="pic" idx="16"/>
          </p:nvPr>
        </p:nvSpPr>
        <p:spPr>
          <a:xfrm>
            <a:off x="9555127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5a59e2256_2_15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6" name="Google Shape;166;g85a59e2256_2_15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5a59e2256_2_1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85a59e2256_2_1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g85a59e2256_2_162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5a59e2256_2_1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85a59e2256_2_1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g85a59e2256_2_16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g85a59e2256_2_166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5a59e2256_2_17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85a59e2256_2_171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5a59e2256_2_17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81" name="Google Shape;181;g85a59e2256_2_17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2" name="Google Shape;182;g85a59e2256_2_174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a59e2256_2_17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85" name="Google Shape;185;g85a59e2256_2_17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5a59e2256_2_18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85a59e2256_2_18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89" name="Google Shape;189;g85a59e2256_2_18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0" name="Google Shape;190;g85a59e2256_2_18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g85a59e2256_2_181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5a59e2256_2_18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94" name="Google Shape;194;g85a59e2256_2_187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5a59e2256_2_190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7" name="Google Shape;197;g85a59e2256_2_19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g85a59e2256_2_190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5a59e2256_2_194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5a59e2256_2_1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g85a59e2256_2_1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g85a59e2256_2_125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36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47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47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g"/><Relationship Id="rId5" Type="http://schemas.openxmlformats.org/officeDocument/2006/relationships/image" Target="../media/image48.jpg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86efe7d633_8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50" y="3350125"/>
            <a:ext cx="5734749" cy="27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86efe7d633_8_22"/>
          <p:cNvSpPr txBox="1"/>
          <p:nvPr/>
        </p:nvSpPr>
        <p:spPr>
          <a:xfrm>
            <a:off x="5397888" y="5142875"/>
            <a:ext cx="68793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b="1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Instituto de Seguridad Laboral</a:t>
            </a:r>
            <a:endParaRPr sz="7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Ministerio del Trabajo y Previsión Social</a:t>
            </a:r>
            <a:endParaRPr sz="700">
              <a:solidFill>
                <a:srgbClr val="434343"/>
              </a:solidFill>
            </a:endParaRPr>
          </a:p>
        </p:txBody>
      </p:sp>
      <p:pic>
        <p:nvPicPr>
          <p:cNvPr id="207" name="Google Shape;207;g86efe7d633_8_22"/>
          <p:cNvPicPr preferRelativeResize="0"/>
          <p:nvPr/>
        </p:nvPicPr>
        <p:blipFill rotWithShape="1">
          <a:blip r:embed="rId4">
            <a:alphaModFix/>
          </a:blip>
          <a:srcRect l="109" r="109"/>
          <a:stretch/>
        </p:blipFill>
        <p:spPr>
          <a:xfrm>
            <a:off x="3782175" y="607100"/>
            <a:ext cx="3763350" cy="22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86efe7d633_8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0749" y="3240875"/>
            <a:ext cx="5604901" cy="19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872632c867_0_411"/>
          <p:cNvSpPr txBox="1"/>
          <p:nvPr/>
        </p:nvSpPr>
        <p:spPr>
          <a:xfrm>
            <a:off x="6686350" y="1323750"/>
            <a:ext cx="44187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Porcentaje de trabajadores/as por los que se cotizó a los Organismos Administradores de la Ley N°16.744. sobre un total de </a:t>
            </a:r>
            <a:r>
              <a:rPr lang="es-CL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6.926.589</a:t>
            </a:r>
            <a:endParaRPr sz="18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g872632c867_0_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6100" y="5220500"/>
            <a:ext cx="8871050" cy="14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872632c867_0_411"/>
          <p:cNvSpPr txBox="1"/>
          <p:nvPr/>
        </p:nvSpPr>
        <p:spPr>
          <a:xfrm>
            <a:off x="1899175" y="5544225"/>
            <a:ext cx="35346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Promedio de trabajadores/as por empresa</a:t>
            </a:r>
            <a:endParaRPr sz="23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g872632c867_0_4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6325" y="5391825"/>
            <a:ext cx="1905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872632c867_0_411"/>
          <p:cNvSpPr txBox="1"/>
          <p:nvPr/>
        </p:nvSpPr>
        <p:spPr>
          <a:xfrm>
            <a:off x="478725" y="275825"/>
            <a:ext cx="9046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CL" sz="30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COMPOSICIÓN DE EMPRESAS Y TRABAJADORES </a:t>
            </a:r>
            <a:endParaRPr sz="30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CL" sz="30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COTIZANTES,  AÑO 2019 </a:t>
            </a:r>
            <a:endParaRPr sz="30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7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g872632c867_0_411"/>
          <p:cNvPicPr preferRelativeResize="0"/>
          <p:nvPr/>
        </p:nvPicPr>
        <p:blipFill rotWithShape="1">
          <a:blip r:embed="rId5">
            <a:alphaModFix/>
          </a:blip>
          <a:srcRect b="12349"/>
          <a:stretch/>
        </p:blipFill>
        <p:spPr>
          <a:xfrm>
            <a:off x="9909300" y="1713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872632c867_0_411"/>
          <p:cNvSpPr txBox="1"/>
          <p:nvPr/>
        </p:nvSpPr>
        <p:spPr>
          <a:xfrm>
            <a:off x="1850575" y="6400000"/>
            <a:ext cx="3631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Estadística Mensual SUSESO. Diciembre 2019 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872632c867_0_411"/>
          <p:cNvSpPr txBox="1"/>
          <p:nvPr/>
        </p:nvSpPr>
        <p:spPr>
          <a:xfrm>
            <a:off x="633138" y="1323750"/>
            <a:ext cx="44187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Porcentaje de empleadores por organismo administrador de la Ley N°16.744.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 un total de </a:t>
            </a:r>
            <a:r>
              <a:rPr lang="es-CL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1.055.520</a:t>
            </a:r>
            <a:endParaRPr sz="21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g872632c867_0_411"/>
          <p:cNvPicPr preferRelativeResize="0"/>
          <p:nvPr/>
        </p:nvPicPr>
        <p:blipFill rotWithShape="1">
          <a:blip r:embed="rId6">
            <a:alphaModFix/>
          </a:blip>
          <a:srcRect t="1774" b="1774"/>
          <a:stretch/>
        </p:blipFill>
        <p:spPr>
          <a:xfrm>
            <a:off x="544488" y="2571663"/>
            <a:ext cx="3950476" cy="238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872632c867_0_4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2476" y="2505450"/>
            <a:ext cx="3534685" cy="2384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g872632c867_0_411"/>
          <p:cNvCxnSpPr/>
          <p:nvPr/>
        </p:nvCxnSpPr>
        <p:spPr>
          <a:xfrm>
            <a:off x="723575" y="2390425"/>
            <a:ext cx="47175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68" name="Google Shape;368;g872632c867_0_411"/>
          <p:cNvCxnSpPr/>
          <p:nvPr/>
        </p:nvCxnSpPr>
        <p:spPr>
          <a:xfrm>
            <a:off x="6686350" y="2390425"/>
            <a:ext cx="47175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69" name="Google Shape;369;g872632c867_0_4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0675" y="5286150"/>
            <a:ext cx="3064951" cy="13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6f7b9ddb5_1_101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375" name="Google Shape;375;g86f7b9ddb5_1_101"/>
          <p:cNvSpPr txBox="1"/>
          <p:nvPr/>
        </p:nvSpPr>
        <p:spPr>
          <a:xfrm>
            <a:off x="0" y="968800"/>
            <a:ext cx="56001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HECHOS 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RELEVANTES 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 AÑO 2019</a:t>
            </a:r>
            <a: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41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6" name="Google Shape;376;g86f7b9ddb5_1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g86f7b9ddb5_1_101"/>
          <p:cNvCxnSpPr/>
          <p:nvPr/>
        </p:nvCxnSpPr>
        <p:spPr>
          <a:xfrm>
            <a:off x="951041" y="4559983"/>
            <a:ext cx="3502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78" name="Google Shape;378;g86f7b9ddb5_1_10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6392" r="6392"/>
          <a:stretch/>
        </p:blipFill>
        <p:spPr>
          <a:xfrm>
            <a:off x="9968057" y="136056"/>
            <a:ext cx="19806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379" name="Google Shape;379;g86f7b9ddb5_1_10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6416" r="6407"/>
          <a:stretch/>
        </p:blipFill>
        <p:spPr>
          <a:xfrm>
            <a:off x="560015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380" name="Google Shape;380;g86f7b9ddb5_1_10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6416" r="6407"/>
          <a:stretch/>
        </p:blipFill>
        <p:spPr>
          <a:xfrm>
            <a:off x="778410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7832c7842f_0_29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7" b="787"/>
          <a:stretch/>
        </p:blipFill>
        <p:spPr>
          <a:xfrm>
            <a:off x="6791244" y="1219200"/>
            <a:ext cx="1548000" cy="4418700"/>
          </a:xfrm>
          <a:prstGeom prst="roundRect">
            <a:avLst>
              <a:gd name="adj" fmla="val 4009"/>
            </a:avLst>
          </a:prstGeom>
          <a:solidFill>
            <a:schemeClr val="lt2"/>
          </a:solidFill>
          <a:ln>
            <a:noFill/>
          </a:ln>
        </p:spPr>
      </p:pic>
      <p:pic>
        <p:nvPicPr>
          <p:cNvPr id="386" name="Google Shape;386;g7832c7842f_0_29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806" b="797"/>
          <a:stretch/>
        </p:blipFill>
        <p:spPr>
          <a:xfrm>
            <a:off x="8499744" y="1219200"/>
            <a:ext cx="1548600" cy="4418700"/>
          </a:xfrm>
          <a:prstGeom prst="roundRect">
            <a:avLst>
              <a:gd name="adj" fmla="val 3626"/>
            </a:avLst>
          </a:prstGeom>
          <a:solidFill>
            <a:schemeClr val="lt2"/>
          </a:solidFill>
          <a:ln>
            <a:noFill/>
          </a:ln>
        </p:spPr>
      </p:pic>
      <p:pic>
        <p:nvPicPr>
          <p:cNvPr id="387" name="Google Shape;387;g7832c7842f_0_29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787" b="787"/>
          <a:stretch/>
        </p:blipFill>
        <p:spPr>
          <a:xfrm>
            <a:off x="10208838" y="1219200"/>
            <a:ext cx="1548000" cy="4418700"/>
          </a:xfrm>
          <a:prstGeom prst="roundRect">
            <a:avLst>
              <a:gd name="adj" fmla="val 3625"/>
            </a:avLst>
          </a:prstGeom>
          <a:solidFill>
            <a:schemeClr val="lt2"/>
          </a:solidFill>
          <a:ln>
            <a:noFill/>
          </a:ln>
        </p:spPr>
      </p:pic>
      <p:sp>
        <p:nvSpPr>
          <p:cNvPr id="388" name="Google Shape;388;g7832c7842f_0_298"/>
          <p:cNvSpPr txBox="1"/>
          <p:nvPr/>
        </p:nvSpPr>
        <p:spPr>
          <a:xfrm>
            <a:off x="762350" y="966450"/>
            <a:ext cx="57387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D"/>
              </a:buClr>
              <a:buSzPts val="4000"/>
              <a:buFont typeface="Maven Pro Regular"/>
              <a:buNone/>
            </a:pPr>
            <a:endParaRPr sz="2400" b="1">
              <a:solidFill>
                <a:srgbClr val="3133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D"/>
              </a:buClr>
              <a:buSzPts val="4000"/>
              <a:buFont typeface="Maven Pro Regular"/>
              <a:buNone/>
            </a:pPr>
            <a:endParaRPr sz="2400" b="1">
              <a:solidFill>
                <a:srgbClr val="3133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D"/>
              </a:buClr>
              <a:buSzPts val="4000"/>
              <a:buFont typeface="Maven Pro Regular"/>
              <a:buNone/>
            </a:pPr>
            <a:r>
              <a:rPr lang="es-CL" sz="2400" b="1">
                <a:solidFill>
                  <a:srgbClr val="31333D"/>
                </a:solidFill>
                <a:latin typeface="Calibri"/>
                <a:ea typeface="Calibri"/>
                <a:cs typeface="Calibri"/>
                <a:sym typeface="Calibri"/>
              </a:rPr>
              <a:t>Ley 21.054 que eliminó la distinción jurídica entre trabajadores/as obreros y empleados </a:t>
            </a:r>
            <a:endParaRPr sz="2400" b="1">
              <a:solidFill>
                <a:srgbClr val="3133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D"/>
              </a:buClr>
              <a:buSzPts val="4000"/>
              <a:buFont typeface="Maven Pro Regular"/>
              <a:buNone/>
            </a:pPr>
            <a:endParaRPr sz="2400" b="1">
              <a:solidFill>
                <a:srgbClr val="3133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7832c7842f_0_298"/>
          <p:cNvSpPr txBox="1"/>
          <p:nvPr/>
        </p:nvSpPr>
        <p:spPr>
          <a:xfrm>
            <a:off x="1282600" y="2615400"/>
            <a:ext cx="52185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46979"/>
              </a:buClr>
              <a:buSzPts val="1300"/>
              <a:buFont typeface="Open Sans"/>
              <a:buNone/>
            </a:pP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Cerca de 450 mil trabajadores y trabajadoras accedieron a una oferta igualitaria en materia de salud laboral, la que incluye prestaciones médicas en la red pública y privada.</a:t>
            </a:r>
            <a:endParaRPr sz="21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46979"/>
              </a:buClr>
              <a:buSzPts val="1300"/>
              <a:buFont typeface="Open Sans"/>
              <a:buNone/>
            </a:pPr>
            <a:endParaRPr sz="21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46979"/>
              </a:buClr>
              <a:buSzPts val="1300"/>
              <a:buFont typeface="Open Sans"/>
              <a:buNone/>
            </a:pP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Benefició mayoritariamente a Trabajadoras de Casa Particular, sector de manipulación de alimentos y trabajadores agrícolas.</a:t>
            </a:r>
            <a:endParaRPr sz="21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7832c7842f_0_298"/>
          <p:cNvSpPr/>
          <p:nvPr/>
        </p:nvSpPr>
        <p:spPr>
          <a:xfrm>
            <a:off x="706738" y="27001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7832c7842f_0_298"/>
          <p:cNvSpPr/>
          <p:nvPr/>
        </p:nvSpPr>
        <p:spPr>
          <a:xfrm>
            <a:off x="762338" y="45656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g7832c7842f_0_298"/>
          <p:cNvPicPr preferRelativeResize="0"/>
          <p:nvPr/>
        </p:nvPicPr>
        <p:blipFill rotWithShape="1">
          <a:blip r:embed="rId6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7832c7842f_0_298"/>
          <p:cNvSpPr txBox="1"/>
          <p:nvPr/>
        </p:nvSpPr>
        <p:spPr>
          <a:xfrm>
            <a:off x="609600" y="-22950"/>
            <a:ext cx="8609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"/>
          <p:cNvSpPr txBox="1"/>
          <p:nvPr/>
        </p:nvSpPr>
        <p:spPr>
          <a:xfrm>
            <a:off x="824800" y="2237775"/>
            <a:ext cx="5546400" cy="18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L" sz="24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Ley 21.133</a:t>
            </a:r>
            <a:r>
              <a:rPr lang="es-CL" sz="2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 que incorpora a </a:t>
            </a:r>
            <a:r>
              <a:rPr lang="es-CL" sz="21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553.728</a:t>
            </a:r>
            <a:r>
              <a:rPr lang="es-CL" sz="21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2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trabajadores a honorarios al Sistema de Protección Social,  lo que implicó un crecimiento del 53,6% en trabajadores adheridos .</a:t>
            </a:r>
            <a:br>
              <a:rPr lang="es-CL" sz="2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13" descr="Imagen que contiene persona, interior, hombre, tab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2047" t="8335" r="26379" b="13903"/>
          <a:stretch/>
        </p:blipFill>
        <p:spPr>
          <a:xfrm>
            <a:off x="7719225" y="2345001"/>
            <a:ext cx="2082372" cy="20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3" descr="Imagen que contiene persona, interior, laptop, mujer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 l="31445" r="3819" b="-2"/>
          <a:stretch/>
        </p:blipFill>
        <p:spPr>
          <a:xfrm>
            <a:off x="7719227" y="141951"/>
            <a:ext cx="2095339" cy="20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3" descr="Una persona en bicicleta en la calle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t="4390" b="28674"/>
          <a:stretch/>
        </p:blipFill>
        <p:spPr>
          <a:xfrm>
            <a:off x="7719225" y="4548050"/>
            <a:ext cx="2082374" cy="20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3" descr="Imagen que contiene persona, edificio, joven, sostener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 t="26294" b="6523"/>
          <a:stretch/>
        </p:blipFill>
        <p:spPr>
          <a:xfrm>
            <a:off x="9886175" y="4548050"/>
            <a:ext cx="2082375" cy="2095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3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13"/>
          <p:cNvPicPr preferRelativeResize="0"/>
          <p:nvPr/>
        </p:nvPicPr>
        <p:blipFill rotWithShape="1">
          <a:blip r:embed="rId7">
            <a:alphaModFix/>
          </a:blip>
          <a:srcRect l="8847" r="8855"/>
          <a:stretch/>
        </p:blipFill>
        <p:spPr>
          <a:xfrm>
            <a:off x="9886175" y="2345001"/>
            <a:ext cx="2082372" cy="20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"/>
          <p:cNvPicPr preferRelativeResize="0"/>
          <p:nvPr/>
        </p:nvPicPr>
        <p:blipFill rotWithShape="1">
          <a:blip r:embed="rId8">
            <a:alphaModFix/>
          </a:blip>
          <a:srcRect l="14058" r="14065"/>
          <a:stretch/>
        </p:blipFill>
        <p:spPr>
          <a:xfrm>
            <a:off x="9886177" y="141951"/>
            <a:ext cx="2095338" cy="20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g7832c7842f_0_1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25" y="2208750"/>
            <a:ext cx="10796199" cy="425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7832c7842f_0_1420"/>
          <p:cNvSpPr txBox="1"/>
          <p:nvPr/>
        </p:nvSpPr>
        <p:spPr>
          <a:xfrm>
            <a:off x="724875" y="1059425"/>
            <a:ext cx="104607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L" sz="3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COBERTURA DE LA LEY 21.133 EN:</a:t>
            </a:r>
            <a:endParaRPr sz="340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7832c7842f_0_1420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g7832c7842f_0_1420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13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7832c7842f_0_1420"/>
          <p:cNvSpPr txBox="1"/>
          <p:nvPr/>
        </p:nvSpPr>
        <p:spPr>
          <a:xfrm>
            <a:off x="1093100" y="2272125"/>
            <a:ext cx="26901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4C78B5"/>
                </a:solidFill>
                <a:latin typeface="Calibri"/>
                <a:ea typeface="Calibri"/>
                <a:cs typeface="Calibri"/>
                <a:sym typeface="Calibri"/>
              </a:rPr>
              <a:t>Seguro de accidentes del trabajo y enfermedades profesionales</a:t>
            </a:r>
            <a:endParaRPr sz="1900" b="1">
              <a:solidFill>
                <a:srgbClr val="4C78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7832c7842f_0_1420"/>
          <p:cNvSpPr txBox="1"/>
          <p:nvPr/>
        </p:nvSpPr>
        <p:spPr>
          <a:xfrm>
            <a:off x="3141500" y="5467325"/>
            <a:ext cx="24156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rgbClr val="60C9C4"/>
                </a:solidFill>
                <a:latin typeface="Calibri"/>
                <a:ea typeface="Calibri"/>
                <a:cs typeface="Calibri"/>
                <a:sym typeface="Calibri"/>
              </a:rPr>
              <a:t>Seguro de invalidez y sobrevivencia</a:t>
            </a:r>
            <a:endParaRPr sz="2000" b="1">
              <a:solidFill>
                <a:srgbClr val="60C9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7832c7842f_0_1420"/>
          <p:cNvSpPr txBox="1"/>
          <p:nvPr/>
        </p:nvSpPr>
        <p:spPr>
          <a:xfrm>
            <a:off x="5259325" y="2272125"/>
            <a:ext cx="30729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FFAA01"/>
                </a:solidFill>
                <a:latin typeface="Calibri"/>
                <a:ea typeface="Calibri"/>
                <a:cs typeface="Calibri"/>
                <a:sym typeface="Calibri"/>
              </a:rPr>
              <a:t>Ley SANNA</a:t>
            </a:r>
            <a:endParaRPr sz="1900" b="1">
              <a:solidFill>
                <a:srgbClr val="FFAA0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FFAA01"/>
                </a:solidFill>
                <a:latin typeface="Calibri"/>
                <a:ea typeface="Calibri"/>
                <a:cs typeface="Calibri"/>
                <a:sym typeface="Calibri"/>
              </a:rPr>
              <a:t>Seguro de acompañamiento</a:t>
            </a:r>
            <a:endParaRPr sz="1900" b="1">
              <a:solidFill>
                <a:srgbClr val="FFAA0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FFAA01"/>
                </a:solidFill>
                <a:latin typeface="Calibri"/>
                <a:ea typeface="Calibri"/>
                <a:cs typeface="Calibri"/>
                <a:sym typeface="Calibri"/>
              </a:rPr>
              <a:t>de niños y niñas</a:t>
            </a:r>
            <a:endParaRPr sz="1900" b="1">
              <a:solidFill>
                <a:srgbClr val="FFAA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7832c7842f_0_1420"/>
          <p:cNvSpPr txBox="1"/>
          <p:nvPr/>
        </p:nvSpPr>
        <p:spPr>
          <a:xfrm>
            <a:off x="7307725" y="5766225"/>
            <a:ext cx="20484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Pensión </a:t>
            </a:r>
            <a:endParaRPr sz="1900" b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 Vejez</a:t>
            </a:r>
            <a:endParaRPr sz="1900" b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7832c7842f_0_1420"/>
          <p:cNvSpPr txBox="1"/>
          <p:nvPr/>
        </p:nvSpPr>
        <p:spPr>
          <a:xfrm>
            <a:off x="9425550" y="2272125"/>
            <a:ext cx="20484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rgbClr val="58BC53"/>
                </a:solidFill>
                <a:latin typeface="Calibri"/>
                <a:ea typeface="Calibri"/>
                <a:cs typeface="Calibri"/>
                <a:sym typeface="Calibri"/>
              </a:rPr>
              <a:t>Salud Común</a:t>
            </a:r>
            <a:endParaRPr sz="2000" b="1">
              <a:solidFill>
                <a:srgbClr val="58BC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7096431f0_9_0"/>
          <p:cNvSpPr txBox="1"/>
          <p:nvPr/>
        </p:nvSpPr>
        <p:spPr>
          <a:xfrm>
            <a:off x="647425" y="160450"/>
            <a:ext cx="10295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VIDEO CASO </a:t>
            </a:r>
            <a:endParaRPr sz="30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TRABAJADORA A HONORARIOS ACCIDENTADA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g87096431f0_9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525" y="1926075"/>
            <a:ext cx="6667500" cy="41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6f7b9ddb5_1_80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431" name="Google Shape;431;g86f7b9ddb5_1_80"/>
          <p:cNvSpPr txBox="1"/>
          <p:nvPr/>
        </p:nvSpPr>
        <p:spPr>
          <a:xfrm>
            <a:off x="44850" y="746125"/>
            <a:ext cx="55554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PRINCIPALES LOGROS 2019</a:t>
            </a:r>
            <a: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41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2" name="Google Shape;432;g86f7b9ddb5_1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86f7b9ddb5_1_8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6392" r="6392"/>
          <a:stretch/>
        </p:blipFill>
        <p:spPr>
          <a:xfrm>
            <a:off x="9968057" y="136056"/>
            <a:ext cx="19806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434" name="Google Shape;434;g86f7b9ddb5_1_8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6416" r="6407"/>
          <a:stretch/>
        </p:blipFill>
        <p:spPr>
          <a:xfrm>
            <a:off x="560015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435" name="Google Shape;435;g86f7b9ddb5_1_8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6416" r="6407"/>
          <a:stretch/>
        </p:blipFill>
        <p:spPr>
          <a:xfrm>
            <a:off x="778410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cxnSp>
        <p:nvCxnSpPr>
          <p:cNvPr id="436" name="Google Shape;436;g86f7b9ddb5_1_80"/>
          <p:cNvCxnSpPr/>
          <p:nvPr/>
        </p:nvCxnSpPr>
        <p:spPr>
          <a:xfrm>
            <a:off x="1071291" y="4186608"/>
            <a:ext cx="3502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86efe7d633_8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525" y="3170600"/>
            <a:ext cx="5608475" cy="37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86efe7d633_8_38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86efe7d633_8_38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86efe7d633_8_38"/>
          <p:cNvSpPr txBox="1"/>
          <p:nvPr/>
        </p:nvSpPr>
        <p:spPr>
          <a:xfrm>
            <a:off x="720000" y="1055050"/>
            <a:ext cx="8768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latin typeface="Calibri"/>
                <a:ea typeface="Calibri"/>
                <a:cs typeface="Calibri"/>
                <a:sym typeface="Calibri"/>
              </a:rPr>
              <a:t>Impacto en trabajadores y empleadores adheridos/as: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86efe7d633_8_38"/>
          <p:cNvSpPr txBox="1"/>
          <p:nvPr/>
        </p:nvSpPr>
        <p:spPr>
          <a:xfrm>
            <a:off x="1436900" y="2109475"/>
            <a:ext cx="101457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Ventanilla Única de Recepción de Licencias Médicas - Licencias Médicas Electrónicas tipo 5 y 6.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Proceso de  Devolución Masiva de Cotizaciones Pagadas en Exceso.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Portal Apoyo MiPyme.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Call Center Centralizado y Tótem de Atención.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86efe7d633_8_38"/>
          <p:cNvSpPr/>
          <p:nvPr/>
        </p:nvSpPr>
        <p:spPr>
          <a:xfrm>
            <a:off x="1048188" y="22218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86efe7d633_8_38"/>
          <p:cNvSpPr/>
          <p:nvPr/>
        </p:nvSpPr>
        <p:spPr>
          <a:xfrm>
            <a:off x="1048188" y="32211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86efe7d633_8_38"/>
          <p:cNvSpPr/>
          <p:nvPr/>
        </p:nvSpPr>
        <p:spPr>
          <a:xfrm>
            <a:off x="1048188" y="38832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86efe7d633_8_38"/>
          <p:cNvSpPr/>
          <p:nvPr/>
        </p:nvSpPr>
        <p:spPr>
          <a:xfrm>
            <a:off x="1048188" y="45453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86f7b9ddb5_1_8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86f7b9ddb5_1_8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86f7b9ddb5_1_8"/>
          <p:cNvSpPr txBox="1"/>
          <p:nvPr/>
        </p:nvSpPr>
        <p:spPr>
          <a:xfrm>
            <a:off x="720000" y="1055050"/>
            <a:ext cx="64779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Impacto en Prevención de Riesgos: Fortalecimiento del Modelo Preventivo</a:t>
            </a:r>
            <a:endParaRPr sz="2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86f7b9ddb5_1_8"/>
          <p:cNvSpPr txBox="1"/>
          <p:nvPr/>
        </p:nvSpPr>
        <p:spPr>
          <a:xfrm>
            <a:off x="1636775" y="2151050"/>
            <a:ext cx="63582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TELEPREVENCIÓN: Prevención a distancia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Campus Prevención: capacitación online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para trabajadores/as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Programa de radio “Conocer para Prevenir”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Estudios e Investigaciones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86f7b9ddb5_1_8"/>
          <p:cNvSpPr/>
          <p:nvPr/>
        </p:nvSpPr>
        <p:spPr>
          <a:xfrm>
            <a:off x="1254413" y="23296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86f7b9ddb5_1_8"/>
          <p:cNvSpPr/>
          <p:nvPr/>
        </p:nvSpPr>
        <p:spPr>
          <a:xfrm>
            <a:off x="1254413" y="30482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g86f7b9ddb5_1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920" y="0"/>
            <a:ext cx="46177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86f7b9ddb5_1_8"/>
          <p:cNvSpPr/>
          <p:nvPr/>
        </p:nvSpPr>
        <p:spPr>
          <a:xfrm>
            <a:off x="1254413" y="39051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86f7b9ddb5_1_8"/>
          <p:cNvSpPr/>
          <p:nvPr/>
        </p:nvSpPr>
        <p:spPr>
          <a:xfrm>
            <a:off x="1254413" y="46513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g86f7b9ddb5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2525" y="2283685"/>
            <a:ext cx="4629474" cy="241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86f7b9ddb5_1_24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86f7b9ddb5_1_24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86f7b9ddb5_1_24"/>
          <p:cNvSpPr txBox="1"/>
          <p:nvPr/>
        </p:nvSpPr>
        <p:spPr>
          <a:xfrm>
            <a:off x="720000" y="1055050"/>
            <a:ext cx="8768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Fomentando una Cultura Preventiva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86f7b9ddb5_1_24"/>
          <p:cNvSpPr txBox="1"/>
          <p:nvPr/>
        </p:nvSpPr>
        <p:spPr>
          <a:xfrm>
            <a:off x="1483125" y="2293700"/>
            <a:ext cx="77487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Campaña nacional en Prevención de Riesgos: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Descuigatos tiene 7 vidas ¡tú no!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Campaña para trabajadores a honorarios: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Cuidamos tu Independencia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86f7b9ddb5_1_24"/>
          <p:cNvSpPr/>
          <p:nvPr/>
        </p:nvSpPr>
        <p:spPr>
          <a:xfrm>
            <a:off x="929513" y="34199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86f7b9ddb5_1_24"/>
          <p:cNvSpPr/>
          <p:nvPr/>
        </p:nvSpPr>
        <p:spPr>
          <a:xfrm>
            <a:off x="929513" y="24466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g86f7b9ddb5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6525" y="4290175"/>
            <a:ext cx="4105849" cy="25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86f7b9ddb5_1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2526" y="-22950"/>
            <a:ext cx="4629476" cy="23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86f7b9ddb5_1_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62525" y="4538750"/>
            <a:ext cx="4629484" cy="23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832c7842f_0_3"/>
          <p:cNvSpPr txBox="1">
            <a:spLocks noGrp="1"/>
          </p:cNvSpPr>
          <p:nvPr>
            <p:ph type="title"/>
          </p:nvPr>
        </p:nvSpPr>
        <p:spPr>
          <a:xfrm>
            <a:off x="647084" y="2706167"/>
            <a:ext cx="4268400" cy="27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9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</a:rPr>
              <a:t>EL INSTITUTO </a:t>
            </a:r>
            <a:endParaRPr sz="30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9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</a:rPr>
              <a:t>DE SEGURIDAD LABORAL</a:t>
            </a:r>
            <a:endParaRPr sz="3000" b="1">
              <a:solidFill>
                <a:srgbClr val="1155CC"/>
              </a:solidFill>
            </a:endParaRPr>
          </a:p>
        </p:txBody>
      </p:sp>
      <p:sp>
        <p:nvSpPr>
          <p:cNvPr id="214" name="Google Shape;214;g7832c7842f_0_3"/>
          <p:cNvSpPr txBox="1"/>
          <p:nvPr/>
        </p:nvSpPr>
        <p:spPr>
          <a:xfrm>
            <a:off x="5144075" y="1045125"/>
            <a:ext cx="6861000" cy="5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2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Somos un Organismo Administrador del Seguro Social contra Riesgos de Accidentes del Trabajo y Enfermedades Profesionales, establecido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de</a:t>
            </a:r>
            <a:r>
              <a:rPr lang="es-CL" sz="22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la Ley N°16.744, perteneciente a la cartera de Trabajo y Previsión Social. </a:t>
            </a:r>
            <a:endParaRPr sz="22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2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2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Trabajamos para otorgar las prestaciones que mandata la ley y contribuir al fortalecimiento de una Cultura Preventiva en Chile.</a:t>
            </a:r>
            <a:endParaRPr sz="22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Nuestras  prestaciones: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Prestaciones Médicas en salud laboral</a:t>
            </a:r>
            <a:b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Prestaciones Económicas</a:t>
            </a:r>
            <a:b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	Prestaciones Preventivas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5" name="Google Shape;215;g7832c7842f_0_3"/>
          <p:cNvCxnSpPr/>
          <p:nvPr/>
        </p:nvCxnSpPr>
        <p:spPr>
          <a:xfrm>
            <a:off x="828700" y="2870033"/>
            <a:ext cx="39561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16" name="Google Shape;216;g7832c7842f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6058" y="1045124"/>
            <a:ext cx="1495767" cy="132001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7832c7842f_0_3"/>
          <p:cNvSpPr/>
          <p:nvPr/>
        </p:nvSpPr>
        <p:spPr>
          <a:xfrm>
            <a:off x="5379100" y="48218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7832c7842f_0_3"/>
          <p:cNvSpPr/>
          <p:nvPr/>
        </p:nvSpPr>
        <p:spPr>
          <a:xfrm>
            <a:off x="5379100" y="54779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7832c7842f_0_3"/>
          <p:cNvSpPr/>
          <p:nvPr/>
        </p:nvSpPr>
        <p:spPr>
          <a:xfrm>
            <a:off x="5379100" y="61339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7832c7842f_0_3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86f7b9ddb5_1_16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86f7b9ddb5_1_16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HECHOS RELEVANTES DEL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86f7b9ddb5_1_16"/>
          <p:cNvSpPr txBox="1"/>
          <p:nvPr/>
        </p:nvSpPr>
        <p:spPr>
          <a:xfrm>
            <a:off x="720000" y="1055050"/>
            <a:ext cx="9248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Impacto Institucional</a:t>
            </a:r>
            <a:endParaRPr sz="2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86f7b9ddb5_1_16"/>
          <p:cNvSpPr txBox="1"/>
          <p:nvPr/>
        </p:nvSpPr>
        <p:spPr>
          <a:xfrm>
            <a:off x="1116050" y="1682600"/>
            <a:ext cx="102456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Excelencia en Programas de Mejoramiento a la Gestión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86f7b9ddb5_1_16"/>
          <p:cNvSpPr/>
          <p:nvPr/>
        </p:nvSpPr>
        <p:spPr>
          <a:xfrm>
            <a:off x="830338" y="18053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g86f7b9ddb5_1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225" y="1935073"/>
            <a:ext cx="7372076" cy="49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86f7b9ddb5_1_16"/>
          <p:cNvSpPr txBox="1"/>
          <p:nvPr/>
        </p:nvSpPr>
        <p:spPr>
          <a:xfrm>
            <a:off x="1124400" y="2634250"/>
            <a:ext cx="30000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4C78B5"/>
                </a:solidFill>
                <a:latin typeface="Calibri"/>
                <a:ea typeface="Calibri"/>
                <a:cs typeface="Calibri"/>
                <a:sym typeface="Calibri"/>
              </a:rPr>
              <a:t>Tramitación y pago de los Subsidios de Incapacidad Laboral (SIL) privados</a:t>
            </a:r>
            <a:endParaRPr sz="1900" b="1">
              <a:solidFill>
                <a:srgbClr val="4C78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C78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C78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C78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86f7b9ddb5_1_16"/>
          <p:cNvSpPr txBox="1"/>
          <p:nvPr/>
        </p:nvSpPr>
        <p:spPr>
          <a:xfrm>
            <a:off x="5303175" y="2608350"/>
            <a:ext cx="3000000" cy="13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60C9C4"/>
                </a:solidFill>
                <a:latin typeface="Calibri"/>
                <a:ea typeface="Calibri"/>
                <a:cs typeface="Calibri"/>
                <a:sym typeface="Calibri"/>
              </a:rPr>
              <a:t>Implementación de controles de Seguridad </a:t>
            </a:r>
            <a:endParaRPr sz="1900" b="1">
              <a:solidFill>
                <a:srgbClr val="60C9C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00" b="1">
                <a:solidFill>
                  <a:srgbClr val="60C9C4"/>
                </a:solidFill>
                <a:latin typeface="Calibri"/>
                <a:ea typeface="Calibri"/>
                <a:cs typeface="Calibri"/>
                <a:sym typeface="Calibri"/>
              </a:rPr>
              <a:t>de la Información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g86f7b9ddb5_1_16"/>
          <p:cNvPicPr preferRelativeResize="0"/>
          <p:nvPr/>
        </p:nvPicPr>
        <p:blipFill rotWithShape="1">
          <a:blip r:embed="rId5">
            <a:alphaModFix/>
          </a:blip>
          <a:srcRect r="-847"/>
          <a:stretch/>
        </p:blipFill>
        <p:spPr>
          <a:xfrm>
            <a:off x="1029325" y="2756250"/>
            <a:ext cx="5839502" cy="236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8755219d50_0_1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495" name="Google Shape;495;g8755219d50_0_1"/>
          <p:cNvSpPr txBox="1"/>
          <p:nvPr/>
        </p:nvSpPr>
        <p:spPr>
          <a:xfrm>
            <a:off x="44850" y="746125"/>
            <a:ext cx="55554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RESULTADOS CUANTITATIVOS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DEL AÑO 2019</a:t>
            </a:r>
            <a: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41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6" name="Google Shape;496;g8755219d50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8755219d50_0_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6392" r="6392"/>
          <a:stretch/>
        </p:blipFill>
        <p:spPr>
          <a:xfrm>
            <a:off x="9968057" y="136056"/>
            <a:ext cx="19806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498" name="Google Shape;498;g8755219d50_0_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6416" r="6407"/>
          <a:stretch/>
        </p:blipFill>
        <p:spPr>
          <a:xfrm>
            <a:off x="560015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499" name="Google Shape;499;g8755219d50_0_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6416" r="6407"/>
          <a:stretch/>
        </p:blipFill>
        <p:spPr>
          <a:xfrm>
            <a:off x="778410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cxnSp>
        <p:nvCxnSpPr>
          <p:cNvPr id="500" name="Google Shape;500;g8755219d50_0_1"/>
          <p:cNvCxnSpPr/>
          <p:nvPr/>
        </p:nvCxnSpPr>
        <p:spPr>
          <a:xfrm>
            <a:off x="951041" y="4559983"/>
            <a:ext cx="3502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77a7c30e5a_0_98"/>
          <p:cNvSpPr txBox="1"/>
          <p:nvPr/>
        </p:nvSpPr>
        <p:spPr>
          <a:xfrm>
            <a:off x="1333225" y="2166400"/>
            <a:ext cx="6908100" cy="4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5.624</a:t>
            </a:r>
            <a:r>
              <a:rPr lang="es-CL" sz="2200">
                <a:solidFill>
                  <a:srgbClr val="43434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Asesorías Focalizadas, aumentando la cobertura en un 2,4% en relación al año anterior. </a:t>
            </a:r>
            <a:endParaRPr sz="2200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42.665 </a:t>
            </a:r>
            <a:r>
              <a:rPr lang="es-CL" sz="2200">
                <a:solidFill>
                  <a:srgbClr val="43434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Trabajadores capacitados presencialmente (44,8% mujeres y 55,2% hombres), aumentando la cobertura en  un 6,1% con relación al año 2018 con RUT único.</a:t>
            </a:r>
            <a:endParaRPr sz="2200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100">
              <a:solidFill>
                <a:srgbClr val="66666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19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66666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.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507" name="Google Shape;507;g77a7c30e5a_0_98"/>
          <p:cNvSpPr/>
          <p:nvPr/>
        </p:nvSpPr>
        <p:spPr>
          <a:xfrm>
            <a:off x="969363" y="23187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g77a7c30e5a_0_98"/>
          <p:cNvSpPr/>
          <p:nvPr/>
        </p:nvSpPr>
        <p:spPr>
          <a:xfrm>
            <a:off x="969363" y="33534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g77a7c30e5a_0_98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77a7c30e5a_0_98"/>
          <p:cNvSpPr txBox="1"/>
          <p:nvPr/>
        </p:nvSpPr>
        <p:spPr>
          <a:xfrm>
            <a:off x="720000" y="1059425"/>
            <a:ext cx="8768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latin typeface="Calibri"/>
                <a:ea typeface="Calibri"/>
                <a:cs typeface="Calibri"/>
                <a:sym typeface="Calibri"/>
              </a:rPr>
              <a:t>Gestión en Prevención de Riesgos Laborales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77a7c30e5a_0_98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RESULTADOS CUANTITATIVOS DEL AÑO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g77a7c30e5a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8725" y="2318796"/>
            <a:ext cx="3572375" cy="378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7832c7842f_0_806"/>
          <p:cNvSpPr txBox="1"/>
          <p:nvPr/>
        </p:nvSpPr>
        <p:spPr>
          <a:xfrm>
            <a:off x="1330675" y="2080650"/>
            <a:ext cx="5590200" cy="4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Aumento de la cobertura de empresas en Prevención de Riesgos Laborales en alrededor de un 17%</a:t>
            </a:r>
            <a:r>
              <a:rPr lang="es-CL" sz="2200" b="1">
                <a:solidFill>
                  <a:srgbClr val="43434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8.759 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Capacitaciones on-line</a:t>
            </a: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realizadas a través de plataforma web </a:t>
            </a: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Campus  Prevención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100" u="sng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666666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.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519" name="Google Shape;519;g7832c7842f_0_806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7832c7842f_0_806"/>
          <p:cNvSpPr txBox="1"/>
          <p:nvPr/>
        </p:nvSpPr>
        <p:spPr>
          <a:xfrm>
            <a:off x="720000" y="1059425"/>
            <a:ext cx="8768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latin typeface="Calibri"/>
                <a:ea typeface="Calibri"/>
                <a:cs typeface="Calibri"/>
                <a:sym typeface="Calibri"/>
              </a:rPr>
              <a:t>Gestión en Prevención de Riesgos Laborales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7832c7842f_0_806"/>
          <p:cNvSpPr/>
          <p:nvPr/>
        </p:nvSpPr>
        <p:spPr>
          <a:xfrm>
            <a:off x="1044963" y="22093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7832c7842f_0_806"/>
          <p:cNvSpPr/>
          <p:nvPr/>
        </p:nvSpPr>
        <p:spPr>
          <a:xfrm>
            <a:off x="1044963" y="35840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g7832c7842f_0_806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RESULTADOS CUANTITATIVOS DEL AÑO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g7832c7842f_0_806"/>
          <p:cNvPicPr preferRelativeResize="0"/>
          <p:nvPr/>
        </p:nvPicPr>
        <p:blipFill rotWithShape="1">
          <a:blip r:embed="rId4">
            <a:alphaModFix/>
          </a:blip>
          <a:srcRect b="27478"/>
          <a:stretch/>
        </p:blipFill>
        <p:spPr>
          <a:xfrm>
            <a:off x="7395500" y="1300175"/>
            <a:ext cx="4477075" cy="5359003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77c560b6ff_0_0"/>
          <p:cNvSpPr txBox="1"/>
          <p:nvPr/>
        </p:nvSpPr>
        <p:spPr>
          <a:xfrm>
            <a:off x="777475" y="1695375"/>
            <a:ext cx="8371200" cy="4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219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 visitaron 1.731 empresas durante el año 2019: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830 con presencia de ruido, aumentando la cobertura en un 26% respecto del año 2018.</a:t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798 empresas con posible presencia de sílice. En este programa se aumentó la cobertura en un 39%. </a:t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103 empresas con posible riesgo para los/as trabajadores/as por la exposición a plaguicidas.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.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531" name="Google Shape;531;g77c560b6ff_0_0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77c560b6ff_0_0"/>
          <p:cNvSpPr txBox="1"/>
          <p:nvPr/>
        </p:nvSpPr>
        <p:spPr>
          <a:xfrm>
            <a:off x="720000" y="1059425"/>
            <a:ext cx="8768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latin typeface="Calibri"/>
                <a:ea typeface="Calibri"/>
                <a:cs typeface="Calibri"/>
                <a:sym typeface="Calibri"/>
              </a:rPr>
              <a:t>Gestión en Programas de Vigilancia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77c560b6ff_0_0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RESULTADOS CUANTITATIVOS DEL AÑO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77c560b6ff_0_0"/>
          <p:cNvSpPr/>
          <p:nvPr/>
        </p:nvSpPr>
        <p:spPr>
          <a:xfrm>
            <a:off x="892563" y="28995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77c560b6ff_0_0"/>
          <p:cNvSpPr/>
          <p:nvPr/>
        </p:nvSpPr>
        <p:spPr>
          <a:xfrm>
            <a:off x="892563" y="39165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77c560b6ff_0_0"/>
          <p:cNvSpPr/>
          <p:nvPr/>
        </p:nvSpPr>
        <p:spPr>
          <a:xfrm>
            <a:off x="892563" y="48850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g77c560b6ff_0_0"/>
          <p:cNvPicPr preferRelativeResize="0"/>
          <p:nvPr/>
        </p:nvPicPr>
        <p:blipFill rotWithShape="1">
          <a:blip r:embed="rId4">
            <a:alphaModFix/>
          </a:blip>
          <a:srcRect t="14986" b="53052"/>
          <a:stretch/>
        </p:blipFill>
        <p:spPr>
          <a:xfrm>
            <a:off x="9815975" y="1120350"/>
            <a:ext cx="1873399" cy="17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77c560b6ff_0_0"/>
          <p:cNvPicPr preferRelativeResize="0"/>
          <p:nvPr/>
        </p:nvPicPr>
        <p:blipFill rotWithShape="1">
          <a:blip r:embed="rId5">
            <a:alphaModFix/>
          </a:blip>
          <a:srcRect l="14441" t="9674" r="6337" b="65007"/>
          <a:stretch/>
        </p:blipFill>
        <p:spPr>
          <a:xfrm>
            <a:off x="9815975" y="2930575"/>
            <a:ext cx="1873399" cy="17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77c560b6ff_0_0"/>
          <p:cNvPicPr preferRelativeResize="0"/>
          <p:nvPr/>
        </p:nvPicPr>
        <p:blipFill rotWithShape="1">
          <a:blip r:embed="rId6">
            <a:alphaModFix/>
          </a:blip>
          <a:srcRect t="4749" b="63921"/>
          <a:stretch/>
        </p:blipFill>
        <p:spPr>
          <a:xfrm>
            <a:off x="9815975" y="4740800"/>
            <a:ext cx="1873399" cy="170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g85609a6ac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0704" y="2413475"/>
            <a:ext cx="4111296" cy="4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85609a6ac3_0_8"/>
          <p:cNvSpPr txBox="1"/>
          <p:nvPr/>
        </p:nvSpPr>
        <p:spPr>
          <a:xfrm>
            <a:off x="1210800" y="1644950"/>
            <a:ext cx="7308900" cy="4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Norma Técnica de Trastornos Músculoesquelético de Riesgo en Extremidades Superiores (TMERT EESS)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: El año 2019 se visitaron 1.474 empresas con posible presencia de trastornos músculosesqueléticos, aumentando la cobertura en un 33%.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Accidentes laborales fatales y graves: 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El número total de accidentes laborales fatales investigados por el Instituto de Seguridad Laboral el año 2019 fue de 45%, lo que representa un 24% menos que el año 2018.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Asesorías en Prevención de Riesgos: 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Entregamos asesorías a 1267 empresas que fueron multadas por no cumplir condiciones de Seguridad y Salud en el Trabajo, ayudándolas a mejorar sus condiciones de trabajo.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.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547" name="Google Shape;547;g85609a6ac3_0_8"/>
          <p:cNvSpPr/>
          <p:nvPr/>
        </p:nvSpPr>
        <p:spPr>
          <a:xfrm>
            <a:off x="749313" y="18158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85609a6ac3_0_8"/>
          <p:cNvSpPr/>
          <p:nvPr/>
        </p:nvSpPr>
        <p:spPr>
          <a:xfrm>
            <a:off x="749313" y="36042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g85609a6ac3_0_8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85609a6ac3_0_8"/>
          <p:cNvSpPr/>
          <p:nvPr/>
        </p:nvSpPr>
        <p:spPr>
          <a:xfrm>
            <a:off x="790963" y="53003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85609a6ac3_0_8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RESULTADOS CUANTITATIVOS DEL AÑO 2019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g85609a6ac3_0_8"/>
          <p:cNvSpPr txBox="1"/>
          <p:nvPr/>
        </p:nvSpPr>
        <p:spPr>
          <a:xfrm>
            <a:off x="720000" y="1059425"/>
            <a:ext cx="8768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>
                <a:latin typeface="Calibri"/>
                <a:ea typeface="Calibri"/>
                <a:cs typeface="Calibri"/>
                <a:sym typeface="Calibri"/>
              </a:rPr>
              <a:t>Gestión Preventiva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6efe7d633_1_24"/>
          <p:cNvSpPr txBox="1"/>
          <p:nvPr/>
        </p:nvSpPr>
        <p:spPr>
          <a:xfrm>
            <a:off x="777475" y="183700"/>
            <a:ext cx="87000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MEDICIÓN DE TASA DE ACCIDENTABILIDAD ISL AL PRIMER AÑO DE IMPLEMENTACIÓN DE LEY 21.054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g86efe7d633_1_24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86efe7d633_1_24"/>
          <p:cNvSpPr txBox="1"/>
          <p:nvPr/>
        </p:nvSpPr>
        <p:spPr>
          <a:xfrm>
            <a:off x="1241625" y="6085925"/>
            <a:ext cx="80229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Elaboración propia a partir de series mensuales de tasas de accidentabilidad según tipo de accidente por mutual  SUSESO </a:t>
            </a:r>
            <a:r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s-CL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 (Excepto ISL)</a:t>
            </a:r>
            <a:endParaRPr sz="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g86efe7d633_1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300" y="2517200"/>
            <a:ext cx="10631401" cy="32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86efe7d633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9798" y="1723150"/>
            <a:ext cx="704925" cy="1030374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86efe7d633_1_24"/>
          <p:cNvSpPr/>
          <p:nvPr/>
        </p:nvSpPr>
        <p:spPr>
          <a:xfrm>
            <a:off x="4806075" y="1589075"/>
            <a:ext cx="1908000" cy="42522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4" name="Google Shape;564;g86efe7d633_1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9175" y="1800487"/>
            <a:ext cx="869899" cy="8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86efe7d633_1_24"/>
          <p:cNvSpPr/>
          <p:nvPr/>
        </p:nvSpPr>
        <p:spPr>
          <a:xfrm>
            <a:off x="6845725" y="1580363"/>
            <a:ext cx="1908000" cy="42522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g77a7c30e5a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450" y="3283975"/>
            <a:ext cx="7146651" cy="169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77a7c30e5a_0_191"/>
          <p:cNvSpPr/>
          <p:nvPr/>
        </p:nvSpPr>
        <p:spPr>
          <a:xfrm>
            <a:off x="4606063" y="2236650"/>
            <a:ext cx="1567000" cy="1949200"/>
          </a:xfrm>
          <a:prstGeom prst="flowChartOffpageConnector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77a7c30e5a_0_191"/>
          <p:cNvSpPr txBox="1"/>
          <p:nvPr/>
        </p:nvSpPr>
        <p:spPr>
          <a:xfrm>
            <a:off x="777478" y="2977025"/>
            <a:ext cx="19968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Tipos de</a:t>
            </a:r>
            <a:endParaRPr sz="2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 Denuncias</a:t>
            </a:r>
            <a:endParaRPr sz="2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Calificadas</a:t>
            </a:r>
            <a:endParaRPr sz="2600" b="1">
              <a:solidFill>
                <a:srgbClr val="4751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g77a7c30e5a_0_191"/>
          <p:cNvSpPr/>
          <p:nvPr/>
        </p:nvSpPr>
        <p:spPr>
          <a:xfrm rot="5400000">
            <a:off x="2802575" y="3278446"/>
            <a:ext cx="1436100" cy="935100"/>
          </a:xfrm>
          <a:prstGeom prst="triangle">
            <a:avLst>
              <a:gd name="adj" fmla="val 50000"/>
            </a:avLst>
          </a:prstGeom>
          <a:solidFill>
            <a:srgbClr val="0BD0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77a7c30e5a_0_191"/>
          <p:cNvSpPr txBox="1"/>
          <p:nvPr/>
        </p:nvSpPr>
        <p:spPr>
          <a:xfrm>
            <a:off x="9909275" y="78050"/>
            <a:ext cx="22827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sp>
        <p:nvSpPr>
          <p:cNvPr id="576" name="Google Shape;576;g77a7c30e5a_0_191"/>
          <p:cNvSpPr txBox="1"/>
          <p:nvPr/>
        </p:nvSpPr>
        <p:spPr>
          <a:xfrm>
            <a:off x="2273850" y="5095500"/>
            <a:ext cx="9668400" cy="1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El fortalecimiento de salud laboral permitió  obtener un tiempo de calificación promedio para </a:t>
            </a:r>
            <a:r>
              <a:rPr lang="es-CL" sz="2000" u="sng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los accidentes del trabajo y trayecto de 3,73 días hábiles o 4,23 días corrido</a:t>
            </a: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s, que corresponde a una disminución en promedio de, y 4,8 días corridos respecto del año 2018 y 8,8 días con respecto al año 2017.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g77a7c30e5a_0_191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77a7c30e5a_0_191"/>
          <p:cNvSpPr txBox="1"/>
          <p:nvPr/>
        </p:nvSpPr>
        <p:spPr>
          <a:xfrm>
            <a:off x="777475" y="18370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PRESTACIONES MÉDICAS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g77a7c30e5a_0_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475" y="1327002"/>
            <a:ext cx="400750" cy="4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77a7c30e5a_0_191"/>
          <p:cNvSpPr txBox="1"/>
          <p:nvPr/>
        </p:nvSpPr>
        <p:spPr>
          <a:xfrm>
            <a:off x="1178225" y="1120350"/>
            <a:ext cx="93165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Total de denuncias recibidas el 2019: El Instituto recibió 24.980 denuncias,</a:t>
            </a: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las que representan un aumento del 16% respecto del año anterior.</a:t>
            </a:r>
            <a:endParaRPr sz="2100">
              <a:solidFill>
                <a:srgbClr val="434343"/>
              </a:solidFill>
            </a:endParaRPr>
          </a:p>
        </p:txBody>
      </p:sp>
      <p:sp>
        <p:nvSpPr>
          <p:cNvPr id="581" name="Google Shape;581;g77a7c30e5a_0_191"/>
          <p:cNvSpPr txBox="1"/>
          <p:nvPr/>
        </p:nvSpPr>
        <p:spPr>
          <a:xfrm>
            <a:off x="4985250" y="4543645"/>
            <a:ext cx="4571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gobCL"/>
              <a:ea typeface="gobCL"/>
              <a:cs typeface="gobCL"/>
              <a:sym typeface="gobC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000">
                <a:latin typeface="gobCL"/>
                <a:ea typeface="gobCL"/>
                <a:cs typeface="gobCL"/>
                <a:sym typeface="gobCL"/>
              </a:rPr>
              <a:t>Fuente: Unidad de Estudios y estadísticas,  sistema SPM al 19/02/2020 ISL.</a:t>
            </a:r>
            <a:endParaRPr sz="1000">
              <a:latin typeface="gobCL"/>
              <a:ea typeface="gobCL"/>
              <a:cs typeface="gobCL"/>
              <a:sym typeface="gobC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g77a7c30e5a_0_1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9800" y="2377438"/>
            <a:ext cx="1221677" cy="111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77a7c30e5a_0_1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3929" y="2356250"/>
            <a:ext cx="1053301" cy="11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77a7c30e5a_0_1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44800" y="2418328"/>
            <a:ext cx="808425" cy="115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77a7c30e5a_0_1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600" y="4783325"/>
            <a:ext cx="1905939" cy="192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77a7c30e5a_0_286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77a7c30e5a_0_286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PRESTACIONES ECONÓMICAS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77a7c30e5a_0_286"/>
          <p:cNvSpPr txBox="1"/>
          <p:nvPr/>
        </p:nvSpPr>
        <p:spPr>
          <a:xfrm>
            <a:off x="1205400" y="1447075"/>
            <a:ext cx="9781200" cy="4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 cancelaron </a:t>
            </a:r>
            <a:r>
              <a:rPr lang="es-CL" sz="21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10.247</a:t>
            </a: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pensiones en régimen por un monto de M$20.261.182. En relación con 2018 las pensiones como su monto bajaron en un 3,7% con un 1,66% respectivamente. </a:t>
            </a:r>
            <a:endParaRPr sz="21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 otorgaron </a:t>
            </a:r>
            <a:r>
              <a:rPr lang="es-CL" sz="21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514</a:t>
            </a: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beneficios económicos por concepto de indemnizaciones y pensiones,  lo que representa un aumento del 6% más en comparación al año 2018. El monto fue de M$1.176.716, un 12% superior al año anterior.</a:t>
            </a:r>
            <a:endParaRPr sz="21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 cancelaron </a:t>
            </a:r>
            <a:r>
              <a:rPr lang="es-CL" sz="21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34.832 </a:t>
            </a: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Subsidios de Incapacidad Laboral para trabajadores de empresas privadas, servicios públicos e independientes, por un monto de </a:t>
            </a:r>
            <a:r>
              <a:rPr lang="es-CL" sz="21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M$10.185.312. </a:t>
            </a:r>
            <a:r>
              <a:rPr lang="es-CL" sz="2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 relación con el año 2018, los subsidios y montos aumentaron en un 222% de la cantidad de subsidios y 208% respecto del monto. </a:t>
            </a:r>
            <a:endParaRPr>
              <a:solidFill>
                <a:srgbClr val="434343"/>
              </a:solidFill>
              <a:highlight>
                <a:srgbClr val="00FF00"/>
              </a:highlight>
            </a:endParaRPr>
          </a:p>
        </p:txBody>
      </p:sp>
      <p:sp>
        <p:nvSpPr>
          <p:cNvPr id="594" name="Google Shape;594;g77a7c30e5a_0_286"/>
          <p:cNvSpPr/>
          <p:nvPr/>
        </p:nvSpPr>
        <p:spPr>
          <a:xfrm>
            <a:off x="794290" y="1590585"/>
            <a:ext cx="251370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g77a7c30e5a_0_286"/>
          <p:cNvSpPr/>
          <p:nvPr/>
        </p:nvSpPr>
        <p:spPr>
          <a:xfrm>
            <a:off x="794290" y="2886860"/>
            <a:ext cx="251370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g77a7c30e5a_0_286"/>
          <p:cNvSpPr/>
          <p:nvPr/>
        </p:nvSpPr>
        <p:spPr>
          <a:xfrm>
            <a:off x="794290" y="4183135"/>
            <a:ext cx="251370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77a7c30e5a_0_1186"/>
          <p:cNvSpPr txBox="1"/>
          <p:nvPr/>
        </p:nvSpPr>
        <p:spPr>
          <a:xfrm>
            <a:off x="609600" y="1524408"/>
            <a:ext cx="51303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Pensiones en Régimen por Tipo 2019</a:t>
            </a:r>
            <a:endParaRPr sz="18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g77a7c30e5a_0_1186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77a7c30e5a_0_1186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PRESTACIONES ECONÓMICAS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g77a7c30e5a_0_1186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519850" y="2039600"/>
            <a:ext cx="5014250" cy="370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g77a7c30e5a_0_1186"/>
          <p:cNvCxnSpPr/>
          <p:nvPr/>
        </p:nvCxnSpPr>
        <p:spPr>
          <a:xfrm>
            <a:off x="519850" y="2039600"/>
            <a:ext cx="50943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607" name="Google Shape;607;g77a7c30e5a_0_1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2000" y="2303227"/>
            <a:ext cx="5609824" cy="3623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77a7c30e5a_0_1186"/>
          <p:cNvSpPr txBox="1"/>
          <p:nvPr/>
        </p:nvSpPr>
        <p:spPr>
          <a:xfrm>
            <a:off x="6284577" y="1473150"/>
            <a:ext cx="62199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Pensiones por Incapacidad Laboral 2015 -2019</a:t>
            </a:r>
            <a:endParaRPr sz="18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9" name="Google Shape;609;g77a7c30e5a_0_1186"/>
          <p:cNvCxnSpPr/>
          <p:nvPr/>
        </p:nvCxnSpPr>
        <p:spPr>
          <a:xfrm>
            <a:off x="6993200" y="2039600"/>
            <a:ext cx="50943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"/>
          <p:cNvSpPr txBox="1"/>
          <p:nvPr/>
        </p:nvSpPr>
        <p:spPr>
          <a:xfrm>
            <a:off x="156750" y="3075050"/>
            <a:ext cx="3465000" cy="1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Acciones de capacitación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Asesorías en gestión de riesgos laborales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Evaluaciones ambientales de los factores de riesgo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Investigación de accidentes graves y fatales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 txBox="1"/>
          <p:nvPr/>
        </p:nvSpPr>
        <p:spPr>
          <a:xfrm>
            <a:off x="4262025" y="2998850"/>
            <a:ext cx="3786000" cy="18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Atención de pacientes con una oferta 101 Convenios con  prestadores médicos</a:t>
            </a: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, que abarcan toda la red pública de salud y atención en clínicas privadas.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Reeducación laboral de trabajadores accidentados y enfermos laborales. </a:t>
            </a:r>
            <a:br>
              <a:rPr lang="es-CL" sz="20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0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000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000" b="1">
                <a:solidFill>
                  <a:srgbClr val="475156"/>
                </a:solidFill>
                <a:latin typeface="Calibri"/>
                <a:ea typeface="Calibri"/>
                <a:cs typeface="Calibri"/>
                <a:sym typeface="Calibri"/>
              </a:rPr>
              <a:t>Tratamiento para accidentes y enfermedades laborales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 txBox="1"/>
          <p:nvPr/>
        </p:nvSpPr>
        <p:spPr>
          <a:xfrm>
            <a:off x="8568325" y="3108775"/>
            <a:ext cx="3684900" cy="2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Subsidio de incapacidad laboral </a:t>
            </a:r>
            <a:b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Indemnización por accidente y enfermedad laboral </a:t>
            </a:r>
            <a:b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Pensión por invalidez laboral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Pensión por sobrevivencia, entre otras.</a:t>
            </a:r>
            <a:endParaRPr sz="20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" name="Google Shape;228;p3"/>
          <p:cNvCxnSpPr/>
          <p:nvPr/>
        </p:nvCxnSpPr>
        <p:spPr>
          <a:xfrm flipH="1">
            <a:off x="3739950" y="3180125"/>
            <a:ext cx="17400" cy="36114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29" name="Google Shape;229;p3"/>
          <p:cNvCxnSpPr/>
          <p:nvPr/>
        </p:nvCxnSpPr>
        <p:spPr>
          <a:xfrm>
            <a:off x="8131400" y="3184975"/>
            <a:ext cx="34800" cy="35418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30" name="Google Shape;230;p3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"/>
          <p:cNvSpPr txBox="1"/>
          <p:nvPr/>
        </p:nvSpPr>
        <p:spPr>
          <a:xfrm>
            <a:off x="609600" y="5104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PRESTACIONES QUE ENTREGAMOS</a:t>
            </a:r>
            <a:endParaRPr sz="30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249488" y="45335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49488" y="50826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8282613" y="32563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249488" y="37568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8282613" y="46318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8282613" y="52835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3875538" y="31051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3896525" y="49888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3896525" y="61655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249488" y="32575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1124550"/>
            <a:ext cx="2364985" cy="194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3487" y="1124550"/>
            <a:ext cx="2364968" cy="192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68525" y="1124550"/>
            <a:ext cx="2364975" cy="192595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"/>
          <p:cNvSpPr txBox="1"/>
          <p:nvPr/>
        </p:nvSpPr>
        <p:spPr>
          <a:xfrm>
            <a:off x="696802" y="2512575"/>
            <a:ext cx="25266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>
                <a:solidFill>
                  <a:srgbClr val="FFFFFF"/>
                </a:solidFill>
              </a:rPr>
              <a:t>Prestaciones Preventivas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46" name="Google Shape;246;p3"/>
          <p:cNvSpPr txBox="1"/>
          <p:nvPr/>
        </p:nvSpPr>
        <p:spPr>
          <a:xfrm>
            <a:off x="5099075" y="2512575"/>
            <a:ext cx="23649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>
                <a:solidFill>
                  <a:srgbClr val="FFFFFF"/>
                </a:solidFill>
              </a:rPr>
              <a:t>Prestaciones Médicas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47" name="Google Shape;247;p3"/>
          <p:cNvSpPr txBox="1"/>
          <p:nvPr/>
        </p:nvSpPr>
        <p:spPr>
          <a:xfrm>
            <a:off x="8988775" y="2512575"/>
            <a:ext cx="25266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>
                <a:solidFill>
                  <a:srgbClr val="FFFFFF"/>
                </a:solidFill>
              </a:rPr>
              <a:t>Prestaciones Económicas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85a59e2256_2_101"/>
          <p:cNvSpPr txBox="1"/>
          <p:nvPr/>
        </p:nvSpPr>
        <p:spPr>
          <a:xfrm>
            <a:off x="695075" y="1151351"/>
            <a:ext cx="103701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0" i="0" u="none" strike="noStrike" cap="none">
                <a:latin typeface="Calibri"/>
                <a:ea typeface="Calibri"/>
                <a:cs typeface="Calibri"/>
                <a:sym typeface="Calibri"/>
              </a:rPr>
              <a:t>El presupuesto ejecutado al 31 de diciembre 2019 </a:t>
            </a:r>
            <a:r>
              <a:rPr lang="es-CL" sz="2100">
                <a:latin typeface="Calibri"/>
                <a:ea typeface="Calibri"/>
                <a:cs typeface="Calibri"/>
                <a:sym typeface="Calibri"/>
              </a:rPr>
              <a:t>fue de </a:t>
            </a:r>
            <a:r>
              <a:rPr lang="es-CL" sz="2100" b="0" i="0" u="none" strike="noStrike" cap="none">
                <a:latin typeface="Calibri"/>
                <a:ea typeface="Calibri"/>
                <a:cs typeface="Calibri"/>
                <a:sym typeface="Calibri"/>
              </a:rPr>
              <a:t>M$116.558.199</a:t>
            </a: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Google Shape;615;g85a59e2256_2_101"/>
          <p:cNvCxnSpPr/>
          <p:nvPr/>
        </p:nvCxnSpPr>
        <p:spPr>
          <a:xfrm>
            <a:off x="3154900" y="5556300"/>
            <a:ext cx="0" cy="931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16" name="Google Shape;616;g85a59e2256_2_101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85a59e2256_2_101"/>
          <p:cNvSpPr txBox="1"/>
          <p:nvPr/>
        </p:nvSpPr>
        <p:spPr>
          <a:xfrm>
            <a:off x="609600" y="8051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1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PRESUPUESTO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g85a59e2256_2_101"/>
          <p:cNvSpPr/>
          <p:nvPr/>
        </p:nvSpPr>
        <p:spPr>
          <a:xfrm>
            <a:off x="858588" y="23496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85a59e2256_2_101"/>
          <p:cNvSpPr/>
          <p:nvPr/>
        </p:nvSpPr>
        <p:spPr>
          <a:xfrm>
            <a:off x="858588" y="33465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85a59e2256_2_101"/>
          <p:cNvSpPr/>
          <p:nvPr/>
        </p:nvSpPr>
        <p:spPr>
          <a:xfrm>
            <a:off x="858588" y="4264623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g85a59e2256_2_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2596" y="2871851"/>
            <a:ext cx="4599405" cy="398615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85a59e2256_2_101"/>
          <p:cNvSpPr txBox="1"/>
          <p:nvPr/>
        </p:nvSpPr>
        <p:spPr>
          <a:xfrm>
            <a:off x="1311975" y="2162125"/>
            <a:ext cx="6073200" cy="4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M$39.535.935  en Prestaciones Económicas, 34% del total del presupuesto ejecutado.</a:t>
            </a:r>
            <a:b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M$30.974.406  en pago de las atenciones médicas curativas,  27% del total del presupuesto ejecutado.</a:t>
            </a:r>
            <a:b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M$10.714.871 en Prestaciones Preventivas (que incluye el gasto en personal operativo de prevención y los valores traspasados al Ministerio de Salud vía transferencias). 9 % del total del presupuesto ejecutado. (+)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85a59e2256_2_113"/>
          <p:cNvSpPr txBox="1"/>
          <p:nvPr/>
        </p:nvSpPr>
        <p:spPr>
          <a:xfrm>
            <a:off x="735272" y="1112420"/>
            <a:ext cx="10370100" cy="3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b="0" i="0" u="none" strike="noStrike" cap="none">
                <a:latin typeface="Calibri"/>
                <a:ea typeface="Calibri"/>
                <a:cs typeface="Calibri"/>
                <a:sym typeface="Calibri"/>
              </a:rPr>
              <a:t>El presupuesto ejecutado al 31 de diciembre 2019 </a:t>
            </a:r>
            <a:r>
              <a:rPr lang="es-CL" sz="2100">
                <a:latin typeface="Calibri"/>
                <a:ea typeface="Calibri"/>
                <a:cs typeface="Calibri"/>
                <a:sym typeface="Calibri"/>
              </a:rPr>
              <a:t>fue de</a:t>
            </a:r>
            <a:r>
              <a:rPr lang="es-CL" sz="2100" b="0" i="0" u="none" strike="noStrike" cap="none">
                <a:latin typeface="Calibri"/>
                <a:ea typeface="Calibri"/>
                <a:cs typeface="Calibri"/>
                <a:sym typeface="Calibri"/>
              </a:rPr>
              <a:t> M$116.558.199</a:t>
            </a: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M$22.723.149  en Inversión Financiera, 19% del total del presupuesto. (+)</a:t>
            </a:r>
            <a:b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M$10.564.589  en Gastos Administración, 9 % del total del presupuesto. (-)</a:t>
            </a: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M$1.497.330  en Concurrencias, 1% del total del presupuesto.</a:t>
            </a:r>
            <a:endParaRPr sz="21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37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g85a59e2256_2_113"/>
          <p:cNvSpPr txBox="1"/>
          <p:nvPr/>
        </p:nvSpPr>
        <p:spPr>
          <a:xfrm>
            <a:off x="10069300" y="3364051"/>
            <a:ext cx="16188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L"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LOGRAMOS UN AUMENTO HISTÓRICO DEL ORDEN DE UN 22,7% POR CIENTO</a:t>
            </a: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9" name="Google Shape;629;g85a59e2256_2_113"/>
          <p:cNvCxnSpPr/>
          <p:nvPr/>
        </p:nvCxnSpPr>
        <p:spPr>
          <a:xfrm>
            <a:off x="3154900" y="5556300"/>
            <a:ext cx="0" cy="931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0" name="Google Shape;630;g85a59e2256_2_113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85a59e2256_2_113"/>
          <p:cNvSpPr txBox="1"/>
          <p:nvPr/>
        </p:nvSpPr>
        <p:spPr>
          <a:xfrm>
            <a:off x="609600" y="8051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1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PRESUPUESTO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g85a59e2256_2_113"/>
          <p:cNvSpPr/>
          <p:nvPr/>
        </p:nvSpPr>
        <p:spPr>
          <a:xfrm>
            <a:off x="858588" y="22372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g85a59e2256_2_113"/>
          <p:cNvSpPr/>
          <p:nvPr/>
        </p:nvSpPr>
        <p:spPr>
          <a:xfrm>
            <a:off x="858588" y="28718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85a59e2256_2_113"/>
          <p:cNvSpPr/>
          <p:nvPr/>
        </p:nvSpPr>
        <p:spPr>
          <a:xfrm>
            <a:off x="858588" y="35064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g85a59e2256_2_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2596" y="2871851"/>
            <a:ext cx="4599405" cy="398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6f7b9ddb5_1_86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641" name="Google Shape;641;g86f7b9ddb5_1_86"/>
          <p:cNvSpPr txBox="1"/>
          <p:nvPr/>
        </p:nvSpPr>
        <p:spPr>
          <a:xfrm>
            <a:off x="2" y="746125"/>
            <a:ext cx="56001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OBJETIVOS ESTRATÉGICOS</a:t>
            </a:r>
            <a: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41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2" name="Google Shape;642;g86f7b9ddb5_1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86f7b9ddb5_1_8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6392" r="6392"/>
          <a:stretch/>
        </p:blipFill>
        <p:spPr>
          <a:xfrm>
            <a:off x="9968057" y="136056"/>
            <a:ext cx="19806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644" name="Google Shape;644;g86f7b9ddb5_1_8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6416" r="6407"/>
          <a:stretch/>
        </p:blipFill>
        <p:spPr>
          <a:xfrm>
            <a:off x="560015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645" name="Google Shape;645;g86f7b9ddb5_1_8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6416" r="6407"/>
          <a:stretch/>
        </p:blipFill>
        <p:spPr>
          <a:xfrm>
            <a:off x="778410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cxnSp>
        <p:nvCxnSpPr>
          <p:cNvPr id="646" name="Google Shape;646;g86f7b9ddb5_1_86"/>
          <p:cNvCxnSpPr/>
          <p:nvPr/>
        </p:nvCxnSpPr>
        <p:spPr>
          <a:xfrm>
            <a:off x="951041" y="4559983"/>
            <a:ext cx="3502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7a7c30e5a_0_749"/>
          <p:cNvSpPr txBox="1"/>
          <p:nvPr/>
        </p:nvSpPr>
        <p:spPr>
          <a:xfrm>
            <a:off x="576000" y="1120342"/>
            <a:ext cx="10887600" cy="52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Ser un Referente en Seguridad y Salud Laboral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Alta satisfacción de nuestros clientes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Recordación espontánea del ISL cuando se hable Seguridad y Salud Laboral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Exponer, co-organizar y participar en Congresos y Charlas del sector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Conformar mesas del mundo económico y político en temas de Seguridad y Salud Laboral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Ser una institución moderna y de excelencia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Procesos reestructurados y bajo control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Competencias operativas y de análisis desarrolladas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Soporte Tecnológico de alto nivel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Eficiencia en los Ingresos y Gastos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Transformación de gasto operativo en gasto de Prevención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g77a7c30e5a_0_749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77a7c30e5a_0_749"/>
          <p:cNvSpPr txBox="1"/>
          <p:nvPr/>
        </p:nvSpPr>
        <p:spPr>
          <a:xfrm>
            <a:off x="609600" y="-229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OBJETIVOS ESTRATÉGICOS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g77a7c30e5a_0_749"/>
          <p:cNvSpPr/>
          <p:nvPr/>
        </p:nvSpPr>
        <p:spPr>
          <a:xfrm>
            <a:off x="964913" y="18952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g77a7c30e5a_0_749"/>
          <p:cNvSpPr/>
          <p:nvPr/>
        </p:nvSpPr>
        <p:spPr>
          <a:xfrm>
            <a:off x="964913" y="22443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g77a7c30e5a_0_749"/>
          <p:cNvSpPr/>
          <p:nvPr/>
        </p:nvSpPr>
        <p:spPr>
          <a:xfrm>
            <a:off x="964913" y="26696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77a7c30e5a_0_749"/>
          <p:cNvSpPr/>
          <p:nvPr/>
        </p:nvSpPr>
        <p:spPr>
          <a:xfrm>
            <a:off x="964913" y="30311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g77a7c30e5a_0_749"/>
          <p:cNvSpPr/>
          <p:nvPr/>
        </p:nvSpPr>
        <p:spPr>
          <a:xfrm>
            <a:off x="964913" y="47854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g77a7c30e5a_0_749"/>
          <p:cNvSpPr/>
          <p:nvPr/>
        </p:nvSpPr>
        <p:spPr>
          <a:xfrm>
            <a:off x="964913" y="51895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g77a7c30e5a_0_749"/>
          <p:cNvSpPr/>
          <p:nvPr/>
        </p:nvSpPr>
        <p:spPr>
          <a:xfrm>
            <a:off x="964913" y="55510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77a7c30e5a_0_749"/>
          <p:cNvSpPr/>
          <p:nvPr/>
        </p:nvSpPr>
        <p:spPr>
          <a:xfrm>
            <a:off x="964913" y="59125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77a7c30e5a_0_749"/>
          <p:cNvSpPr/>
          <p:nvPr/>
        </p:nvSpPr>
        <p:spPr>
          <a:xfrm>
            <a:off x="964913" y="63165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g86f7b9ddb5_7_41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86f7b9ddb5_7_41"/>
          <p:cNvSpPr txBox="1"/>
          <p:nvPr/>
        </p:nvSpPr>
        <p:spPr>
          <a:xfrm>
            <a:off x="696300" y="8050"/>
            <a:ext cx="10295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PROYECTOS 2020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g86f7b9ddb5_7_41"/>
          <p:cNvSpPr/>
          <p:nvPr/>
        </p:nvSpPr>
        <p:spPr>
          <a:xfrm>
            <a:off x="410613" y="12672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g86f7b9ddb5_7_41"/>
          <p:cNvSpPr/>
          <p:nvPr/>
        </p:nvSpPr>
        <p:spPr>
          <a:xfrm>
            <a:off x="410613" y="22700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86f7b9ddb5_7_41"/>
          <p:cNvSpPr/>
          <p:nvPr/>
        </p:nvSpPr>
        <p:spPr>
          <a:xfrm>
            <a:off x="410613" y="49459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86f7b9ddb5_7_41"/>
          <p:cNvSpPr txBox="1"/>
          <p:nvPr/>
        </p:nvSpPr>
        <p:spPr>
          <a:xfrm>
            <a:off x="790988" y="1151350"/>
            <a:ext cx="7690500" cy="4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Modelo de Autogestión Preventiva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Prevención sin papeles para aumentar cobertura en Prevención de Riesgos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Sucursal en línea con ejecutivo de plataforma y expertos en prevención en tiempo real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Sucursales Modelos con mayor tecnología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g86f7b9ddb5_7_41"/>
          <p:cNvSpPr/>
          <p:nvPr/>
        </p:nvSpPr>
        <p:spPr>
          <a:xfrm>
            <a:off x="410613" y="36538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g86f7b9ddb5_7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6171" y="-16650"/>
            <a:ext cx="361582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g872b9bd503_0_9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872b9bd503_0_9"/>
          <p:cNvSpPr txBox="1"/>
          <p:nvPr/>
        </p:nvSpPr>
        <p:spPr>
          <a:xfrm>
            <a:off x="696300" y="8050"/>
            <a:ext cx="10295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PROYECTOS 2020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g872b9bd503_0_9"/>
          <p:cNvSpPr/>
          <p:nvPr/>
        </p:nvSpPr>
        <p:spPr>
          <a:xfrm>
            <a:off x="410588" y="13190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g872b9bd503_0_9"/>
          <p:cNvSpPr/>
          <p:nvPr/>
        </p:nvSpPr>
        <p:spPr>
          <a:xfrm>
            <a:off x="410613" y="36799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g872b9bd503_0_9"/>
          <p:cNvSpPr/>
          <p:nvPr/>
        </p:nvSpPr>
        <p:spPr>
          <a:xfrm>
            <a:off x="410613" y="50189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872b9bd503_0_9"/>
          <p:cNvSpPr txBox="1"/>
          <p:nvPr/>
        </p:nvSpPr>
        <p:spPr>
          <a:xfrm>
            <a:off x="790988" y="1151350"/>
            <a:ext cx="7690500" cy="4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Diseño de Sistemas Informáticos para el seguimiento de pacientes: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Salud Laboral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Portal Apoyo MiPyme - Organismo Administrador de las micro, pequeñas y medianas empresas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Potenciar  la difusión y entrega de productos a  trabajadores a honorarios de la Ley 21.133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872b9bd503_0_9"/>
          <p:cNvSpPr/>
          <p:nvPr/>
        </p:nvSpPr>
        <p:spPr>
          <a:xfrm>
            <a:off x="410613" y="26876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g872b9bd503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3457" y="0"/>
            <a:ext cx="3508543" cy="68580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86f7b9ddb5_7_57"/>
          <p:cNvSpPr txBox="1"/>
          <p:nvPr/>
        </p:nvSpPr>
        <p:spPr>
          <a:xfrm>
            <a:off x="647425" y="8050"/>
            <a:ext cx="10295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GRANDES DESAFÍOS EN MATERIA DE COVID-19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g86f7b9ddb5_7_57"/>
          <p:cNvSpPr/>
          <p:nvPr/>
        </p:nvSpPr>
        <p:spPr>
          <a:xfrm>
            <a:off x="869238" y="13542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g86f7b9ddb5_7_57"/>
          <p:cNvSpPr/>
          <p:nvPr/>
        </p:nvSpPr>
        <p:spPr>
          <a:xfrm>
            <a:off x="869238" y="23003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86f7b9ddb5_7_57"/>
          <p:cNvSpPr txBox="1"/>
          <p:nvPr/>
        </p:nvSpPr>
        <p:spPr>
          <a:xfrm>
            <a:off x="1145850" y="1151350"/>
            <a:ext cx="7044300" cy="50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Fortalecimiento sitio web e implementación de un mayor número de tramitación digital, a nivel nacional.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Difusión de materias específicas a la Prevención de Riesgos: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●"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Videos tutoriales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●"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Infografías y difusión en RRSS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●"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Manuales específicos en materias de Riesgos Psicosociales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Protocolo de Prevención Covid-19 para funcionarios públicos y espacios de atención ciudadana (SUSESO-ISL)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Podcast: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g86f7b9ddb5_7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1933" y="2466496"/>
            <a:ext cx="1374017" cy="2092387"/>
          </a:xfrm>
          <a:prstGeom prst="rect">
            <a:avLst/>
          </a:prstGeom>
          <a:noFill/>
          <a:ln>
            <a:noFill/>
          </a:ln>
          <a:effectLst>
            <a:outerShdw blurRad="15716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6" name="Google Shape;696;g86f7b9ddb5_7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7175" y="2406626"/>
            <a:ext cx="1260909" cy="2212100"/>
          </a:xfrm>
          <a:prstGeom prst="rect">
            <a:avLst/>
          </a:prstGeom>
          <a:noFill/>
          <a:ln>
            <a:noFill/>
          </a:ln>
          <a:effectLst>
            <a:outerShdw blurRad="171450" dist="47625" dir="6240000" algn="bl" rotWithShape="0">
              <a:srgbClr val="000000">
                <a:alpha val="44000"/>
              </a:srgbClr>
            </a:outerShdw>
          </a:effectLst>
        </p:spPr>
      </p:pic>
      <p:pic>
        <p:nvPicPr>
          <p:cNvPr id="697" name="Google Shape;697;g86f7b9ddb5_7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2688" y="493875"/>
            <a:ext cx="2817750" cy="177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86f7b9ddb5_7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9825" y="5890375"/>
            <a:ext cx="2720351" cy="7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86f7b9ddb5_7_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11024" y="4752275"/>
            <a:ext cx="3341078" cy="1879351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86f7b9ddb5_7_57"/>
          <p:cNvSpPr/>
          <p:nvPr/>
        </p:nvSpPr>
        <p:spPr>
          <a:xfrm>
            <a:off x="869238" y="39316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86f7b9ddb5_7_57"/>
          <p:cNvSpPr/>
          <p:nvPr/>
        </p:nvSpPr>
        <p:spPr>
          <a:xfrm>
            <a:off x="869238" y="49070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85a59e2256_2_199"/>
          <p:cNvSpPr txBox="1"/>
          <p:nvPr/>
        </p:nvSpPr>
        <p:spPr>
          <a:xfrm>
            <a:off x="647425" y="8050"/>
            <a:ext cx="10295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GRANDES DESAFÍOS EN MATERIA DE COVID-19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g85a59e2256_2_199"/>
          <p:cNvSpPr/>
          <p:nvPr/>
        </p:nvSpPr>
        <p:spPr>
          <a:xfrm>
            <a:off x="869238" y="13542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g85a59e2256_2_199"/>
          <p:cNvSpPr/>
          <p:nvPr/>
        </p:nvSpPr>
        <p:spPr>
          <a:xfrm>
            <a:off x="869238" y="29443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g85a59e2256_2_199"/>
          <p:cNvSpPr txBox="1"/>
          <p:nvPr/>
        </p:nvSpPr>
        <p:spPr>
          <a:xfrm>
            <a:off x="1145850" y="1151350"/>
            <a:ext cx="7044300" cy="50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Protocolo de Prevención Covid-19 para funcionarios públicos y espacios de atención ciudadana (SUSESO-ISL)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Podcast: 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Difusión Medidas Preventivas en Teletrabajo, espacios Laborales y uso de implementos de Seguridad a través de Campaña Descuigatos 2020.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g85a59e2256_2_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1933" y="2466496"/>
            <a:ext cx="1374017" cy="2092387"/>
          </a:xfrm>
          <a:prstGeom prst="rect">
            <a:avLst/>
          </a:prstGeom>
          <a:noFill/>
          <a:ln>
            <a:noFill/>
          </a:ln>
          <a:effectLst>
            <a:outerShdw blurRad="15716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1" name="Google Shape;711;g85a59e2256_2_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7175" y="2406626"/>
            <a:ext cx="1260909" cy="2212100"/>
          </a:xfrm>
          <a:prstGeom prst="rect">
            <a:avLst/>
          </a:prstGeom>
          <a:noFill/>
          <a:ln>
            <a:noFill/>
          </a:ln>
          <a:effectLst>
            <a:outerShdw blurRad="171450" dist="47625" dir="6240000" algn="bl" rotWithShape="0">
              <a:srgbClr val="000000">
                <a:alpha val="44000"/>
              </a:srgbClr>
            </a:outerShdw>
          </a:effectLst>
        </p:spPr>
      </p:pic>
      <p:pic>
        <p:nvPicPr>
          <p:cNvPr id="712" name="Google Shape;712;g85a59e2256_2_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2688" y="493875"/>
            <a:ext cx="2817750" cy="177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g85a59e2256_2_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9825" y="5890375"/>
            <a:ext cx="2720351" cy="7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85a59e2256_2_1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11024" y="4752275"/>
            <a:ext cx="3341078" cy="187935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85a59e2256_2_199"/>
          <p:cNvSpPr/>
          <p:nvPr/>
        </p:nvSpPr>
        <p:spPr>
          <a:xfrm>
            <a:off x="869238" y="22730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72b9bd503_0_26"/>
          <p:cNvSpPr/>
          <p:nvPr/>
        </p:nvSpPr>
        <p:spPr>
          <a:xfrm>
            <a:off x="869238" y="177298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g872b9bd503_0_26"/>
          <p:cNvSpPr txBox="1"/>
          <p:nvPr/>
        </p:nvSpPr>
        <p:spPr>
          <a:xfrm>
            <a:off x="1154950" y="1570075"/>
            <a:ext cx="7536900" cy="50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la fecha el Instituto de Seguridad Laboral ha recibido un total de </a:t>
            </a:r>
            <a: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807 casos registrados de trabajadores por Covid- 19, de estos</a:t>
            </a: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Char char="-"/>
            </a:pPr>
            <a: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280 casos dieron positivo al examen de PCR</a:t>
            </a:r>
            <a:b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Char char="-"/>
            </a:pPr>
            <a: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6 de ellos se encuentran hoy hospitalizados</a:t>
            </a: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en nuestros prestadores médicos en convenio.</a:t>
            </a:r>
            <a:b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Char char="-"/>
            </a:pP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mayor cantidad de casos</a:t>
            </a: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reportados se encuentra en la </a:t>
            </a:r>
            <a: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Región Metropolitana con 301 casos</a:t>
            </a: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la sigue la </a:t>
            </a:r>
            <a:r>
              <a:rPr lang="es-CL" sz="21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Región de la Araucanía</a:t>
            </a:r>
            <a:r>
              <a:rPr lang="es-CL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con 136, luego Los Lagos, Tarapacá y Valparaíso. </a:t>
            </a:r>
            <a:endParaRPr sz="2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g872b9bd503_0_26"/>
          <p:cNvSpPr txBox="1"/>
          <p:nvPr/>
        </p:nvSpPr>
        <p:spPr>
          <a:xfrm>
            <a:off x="647425" y="8050"/>
            <a:ext cx="84291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endParaRPr sz="30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PANORAMA ISL RESPECTO DE TRABAJADORES/AS ADHERIDOS Y PROPAGACIÓN DEL COVID-19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g872b9bd503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4200" y="0"/>
            <a:ext cx="2587800" cy="680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g86f7b9ddb5_8_0"/>
          <p:cNvPicPr preferRelativeResize="0"/>
          <p:nvPr/>
        </p:nvPicPr>
        <p:blipFill rotWithShape="1">
          <a:blip r:embed="rId3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86f7b9ddb5_8_0"/>
          <p:cNvSpPr txBox="1"/>
          <p:nvPr/>
        </p:nvSpPr>
        <p:spPr>
          <a:xfrm>
            <a:off x="647425" y="8050"/>
            <a:ext cx="10295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PRIMER VIDEO CAMPAÑA DESCUIGATOS 2020 </a:t>
            </a: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0" name="Google Shape;730;g86f7b9ddb5_8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76325"/>
            <a:ext cx="714375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7832c7842f_0_854"/>
          <p:cNvPicPr preferRelativeResize="0"/>
          <p:nvPr/>
        </p:nvPicPr>
        <p:blipFill rotWithShape="1">
          <a:blip r:embed="rId3">
            <a:alphaModFix/>
          </a:blip>
          <a:srcRect t="11927" b="3663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7832c7842f_0_8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446575"/>
            <a:ext cx="12192000" cy="9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86f7b9ddb5_1_93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pic>
        <p:nvPicPr>
          <p:cNvPr id="736" name="Google Shape;736;g86f7b9ddb5_1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86f7b9ddb5_1_93"/>
          <p:cNvSpPr txBox="1">
            <a:spLocks noGrp="1"/>
          </p:cNvSpPr>
          <p:nvPr>
            <p:ph type="ctrTitle"/>
          </p:nvPr>
        </p:nvSpPr>
        <p:spPr>
          <a:xfrm>
            <a:off x="2374367" y="4949698"/>
            <a:ext cx="6503100" cy="1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500"/>
              <a:buFont typeface="Calibri"/>
              <a:buNone/>
            </a:pPr>
            <a:r>
              <a:rPr lang="es-CL" sz="6400" b="1">
                <a:solidFill>
                  <a:schemeClr val="lt1"/>
                </a:solidFill>
              </a:rPr>
              <a:t>GRACIAS</a:t>
            </a:r>
            <a:r>
              <a:rPr lang="es-CL" sz="6400" b="1">
                <a:solidFill>
                  <a:schemeClr val="dk2"/>
                </a:solidFill>
                <a:highlight>
                  <a:srgbClr val="FFFFFF"/>
                </a:highlight>
              </a:rPr>
              <a:t> </a:t>
            </a:r>
            <a:endParaRPr sz="6400">
              <a:solidFill>
                <a:schemeClr val="dk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38" name="Google Shape;738;g86f7b9ddb5_1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3151" y="2221133"/>
            <a:ext cx="2345532" cy="2130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6f7b9ddb5_1_45"/>
          <p:cNvSpPr txBox="1"/>
          <p:nvPr/>
        </p:nvSpPr>
        <p:spPr>
          <a:xfrm>
            <a:off x="1541575" y="1123425"/>
            <a:ext cx="9253200" cy="26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Para desempeñar sus funciones y contribuir al logro de sus objetivos, el Instituto está conformado por una dotación total de </a:t>
            </a: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534 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funcionarios/as representado en un</a:t>
            </a:r>
            <a:r>
              <a:rPr lang="es-CL" sz="2200" u="sng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56% por mujeres y un 44% por hombres. </a:t>
            </a:r>
            <a:endParaRPr sz="2200" u="sng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Esta dotación se encuentra organizada en una Dirección Nacional con Divisiones y Departamentos del Nivel Central, y 16 Direcciones Regionales.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46979"/>
              </a:buClr>
              <a:buSzPts val="1300"/>
              <a:buFont typeface="Open Sans"/>
              <a:buNone/>
            </a:pPr>
            <a:endParaRPr sz="1300">
              <a:solidFill>
                <a:srgbClr val="64697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g86f7b9ddb5_1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850506" y="0"/>
            <a:ext cx="1978024" cy="14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86f7b9ddb5_1_45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86f7b9ddb5_1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50" y="1504424"/>
            <a:ext cx="588475" cy="5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86f7b9ddb5_1_45"/>
          <p:cNvSpPr txBox="1"/>
          <p:nvPr/>
        </p:nvSpPr>
        <p:spPr>
          <a:xfrm>
            <a:off x="609600" y="5104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COMPOSICIÓN INSTITUCIONAL</a:t>
            </a:r>
            <a:endParaRPr sz="30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g86f7b9ddb5_1_45"/>
          <p:cNvPicPr preferRelativeResize="0"/>
          <p:nvPr/>
        </p:nvPicPr>
        <p:blipFill rotWithShape="1">
          <a:blip r:embed="rId6">
            <a:alphaModFix/>
          </a:blip>
          <a:srcRect l="407" r="12877"/>
          <a:stretch/>
        </p:blipFill>
        <p:spPr>
          <a:xfrm>
            <a:off x="0" y="5439808"/>
            <a:ext cx="12191998" cy="1494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7832c7842f_0_8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124" y="3203849"/>
            <a:ext cx="4623575" cy="38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7832c7842f_0_840"/>
          <p:cNvSpPr txBox="1"/>
          <p:nvPr/>
        </p:nvSpPr>
        <p:spPr>
          <a:xfrm>
            <a:off x="620800" y="1653750"/>
            <a:ext cx="8073900" cy="50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Estamos presente en todo el país, otorgando cobertura a través de </a:t>
            </a:r>
            <a:r>
              <a:rPr lang="es-CL" sz="2200" u="sng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49 Centros de Atención Presenciales.</a:t>
            </a: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Nuestras Plataformas de Atención: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Presencial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Atención telefónica:</a:t>
            </a:r>
            <a:endParaRPr sz="22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●"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Call Center atención de usuarios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3683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●"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Call Center Prevención de Riesgos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Sitio web</a:t>
            </a:r>
            <a:endParaRPr sz="22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Convenio de atención con ChileAtiende</a:t>
            </a:r>
            <a:endParaRPr sz="22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7832c7842f_0_840"/>
          <p:cNvSpPr txBox="1"/>
          <p:nvPr/>
        </p:nvSpPr>
        <p:spPr>
          <a:xfrm>
            <a:off x="609600" y="510450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COBERTURA Y PLATAFORMAS DE ATENCIÓN</a:t>
            </a:r>
            <a:endParaRPr sz="30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endParaRPr sz="40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7832c7842f_0_840"/>
          <p:cNvSpPr/>
          <p:nvPr/>
        </p:nvSpPr>
        <p:spPr>
          <a:xfrm>
            <a:off x="808338" y="31337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7832c7842f_0_840"/>
          <p:cNvSpPr/>
          <p:nvPr/>
        </p:nvSpPr>
        <p:spPr>
          <a:xfrm>
            <a:off x="808338" y="36795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7832c7842f_0_840"/>
          <p:cNvSpPr/>
          <p:nvPr/>
        </p:nvSpPr>
        <p:spPr>
          <a:xfrm>
            <a:off x="808338" y="51403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7832c7842f_0_840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25"/>
            <a:ext cx="2282701" cy="5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7832c7842f_0_8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0500" y="1095275"/>
            <a:ext cx="1347975" cy="565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7832c7842f_0_840"/>
          <p:cNvSpPr/>
          <p:nvPr/>
        </p:nvSpPr>
        <p:spPr>
          <a:xfrm>
            <a:off x="808338" y="56573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7dd9aa2a9_2_1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283" name="Google Shape;283;g77dd9aa2a9_2_1"/>
          <p:cNvSpPr txBox="1"/>
          <p:nvPr/>
        </p:nvSpPr>
        <p:spPr>
          <a:xfrm>
            <a:off x="402870" y="1670525"/>
            <a:ext cx="48816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31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GESTIÓN 2019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endParaRPr sz="412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82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COMPOSICIÓN DE CARTERA</a:t>
            </a:r>
            <a: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s-CL" sz="412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41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4" name="Google Shape;284;g77dd9aa2a9_2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7dd9aa2a9_2_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9" b="19"/>
          <a:stretch/>
        </p:blipFill>
        <p:spPr>
          <a:xfrm>
            <a:off x="9968057" y="136056"/>
            <a:ext cx="19806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286" name="Google Shape;286;g77dd9aa2a9_2_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60015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287" name="Google Shape;287;g77dd9aa2a9_2_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784106" y="136056"/>
            <a:ext cx="1979700" cy="65859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cxnSp>
        <p:nvCxnSpPr>
          <p:cNvPr id="288" name="Google Shape;288;g77dd9aa2a9_2_1"/>
          <p:cNvCxnSpPr/>
          <p:nvPr/>
        </p:nvCxnSpPr>
        <p:spPr>
          <a:xfrm>
            <a:off x="722075" y="2837308"/>
            <a:ext cx="4243200" cy="13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72632c867_0_349"/>
          <p:cNvSpPr/>
          <p:nvPr/>
        </p:nvSpPr>
        <p:spPr>
          <a:xfrm>
            <a:off x="1688250" y="5046475"/>
            <a:ext cx="9398400" cy="1213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872632c867_0_349"/>
          <p:cNvSpPr txBox="1"/>
          <p:nvPr/>
        </p:nvSpPr>
        <p:spPr>
          <a:xfrm>
            <a:off x="1704500" y="6442150"/>
            <a:ext cx="396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s-CL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BDE mes diciembre 2019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872632c867_0_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1721" y="1963896"/>
            <a:ext cx="549934" cy="58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872632c867_0_349"/>
          <p:cNvPicPr preferRelativeResize="0"/>
          <p:nvPr/>
        </p:nvPicPr>
        <p:blipFill rotWithShape="1">
          <a:blip r:embed="rId4">
            <a:alphaModFix/>
          </a:blip>
          <a:srcRect l="2540" t="-147280" r="-2539" b="147280"/>
          <a:stretch/>
        </p:blipFill>
        <p:spPr>
          <a:xfrm>
            <a:off x="162125" y="1191475"/>
            <a:ext cx="9658300" cy="28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872632c867_0_349"/>
          <p:cNvPicPr preferRelativeResize="0"/>
          <p:nvPr/>
        </p:nvPicPr>
        <p:blipFill rotWithShape="1">
          <a:blip r:embed="rId5">
            <a:alphaModFix/>
          </a:blip>
          <a:srcRect b="12349"/>
          <a:stretch/>
        </p:blipFill>
        <p:spPr>
          <a:xfrm>
            <a:off x="9909300" y="1713"/>
            <a:ext cx="2282701" cy="514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g872632c867_0_349"/>
          <p:cNvGrpSpPr/>
          <p:nvPr/>
        </p:nvGrpSpPr>
        <p:grpSpPr>
          <a:xfrm>
            <a:off x="1566200" y="2199400"/>
            <a:ext cx="9398263" cy="1949200"/>
            <a:chOff x="229575" y="2504200"/>
            <a:chExt cx="9398263" cy="1949200"/>
          </a:xfrm>
        </p:grpSpPr>
        <p:sp>
          <p:nvSpPr>
            <p:cNvPr id="299" name="Google Shape;299;g872632c867_0_349"/>
            <p:cNvSpPr/>
            <p:nvPr/>
          </p:nvSpPr>
          <p:spPr>
            <a:xfrm>
              <a:off x="1931348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872632c867_0_349"/>
            <p:cNvSpPr/>
            <p:nvPr/>
          </p:nvSpPr>
          <p:spPr>
            <a:xfrm>
              <a:off x="3463720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872632c867_0_349"/>
            <p:cNvSpPr/>
            <p:nvPr/>
          </p:nvSpPr>
          <p:spPr>
            <a:xfrm>
              <a:off x="4996093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872632c867_0_349"/>
            <p:cNvSpPr/>
            <p:nvPr/>
          </p:nvSpPr>
          <p:spPr>
            <a:xfrm>
              <a:off x="6528465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872632c867_0_349"/>
            <p:cNvSpPr/>
            <p:nvPr/>
          </p:nvSpPr>
          <p:spPr>
            <a:xfrm>
              <a:off x="8060838" y="2504200"/>
              <a:ext cx="15670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872632c867_0_349"/>
            <p:cNvSpPr/>
            <p:nvPr/>
          </p:nvSpPr>
          <p:spPr>
            <a:xfrm>
              <a:off x="229575" y="2504200"/>
              <a:ext cx="15670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g872632c867_0_349"/>
          <p:cNvSpPr txBox="1"/>
          <p:nvPr/>
        </p:nvSpPr>
        <p:spPr>
          <a:xfrm>
            <a:off x="3332724" y="23989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167</a:t>
            </a:r>
            <a:r>
              <a:rPr lang="es-CL" sz="18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.9</a:t>
            </a:r>
            <a:r>
              <a:rPr lang="es-CL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872632c867_0_349"/>
          <p:cNvSpPr txBox="1"/>
          <p:nvPr/>
        </p:nvSpPr>
        <p:spPr>
          <a:xfrm>
            <a:off x="4871933" y="23989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79.680</a:t>
            </a: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872632c867_0_349"/>
          <p:cNvSpPr txBox="1"/>
          <p:nvPr/>
        </p:nvSpPr>
        <p:spPr>
          <a:xfrm>
            <a:off x="6422077" y="23989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s-CL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67.832</a:t>
            </a: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872632c867_0_349"/>
          <p:cNvSpPr txBox="1"/>
          <p:nvPr/>
        </p:nvSpPr>
        <p:spPr>
          <a:xfrm>
            <a:off x="7878025" y="2399000"/>
            <a:ext cx="1363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196.108</a:t>
            </a: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872632c867_0_349"/>
          <p:cNvSpPr txBox="1"/>
          <p:nvPr/>
        </p:nvSpPr>
        <p:spPr>
          <a:xfrm>
            <a:off x="9382800" y="2399000"/>
            <a:ext cx="158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80.833</a:t>
            </a: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872632c867_0_349"/>
          <p:cNvSpPr txBox="1"/>
          <p:nvPr/>
        </p:nvSpPr>
        <p:spPr>
          <a:xfrm>
            <a:off x="1704508" y="4135174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36%</a:t>
            </a:r>
            <a:endParaRPr sz="19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872632c867_0_349"/>
          <p:cNvSpPr txBox="1"/>
          <p:nvPr/>
        </p:nvSpPr>
        <p:spPr>
          <a:xfrm>
            <a:off x="3307198" y="41262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11%</a:t>
            </a:r>
            <a:endParaRPr sz="19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872632c867_0_349"/>
          <p:cNvSpPr txBox="1"/>
          <p:nvPr/>
        </p:nvSpPr>
        <p:spPr>
          <a:xfrm>
            <a:off x="4960498" y="41262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endParaRPr sz="19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872632c867_0_349"/>
          <p:cNvSpPr txBox="1"/>
          <p:nvPr/>
        </p:nvSpPr>
        <p:spPr>
          <a:xfrm>
            <a:off x="6330851" y="41262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endParaRPr sz="19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872632c867_0_349"/>
          <p:cNvSpPr txBox="1"/>
          <p:nvPr/>
        </p:nvSpPr>
        <p:spPr>
          <a:xfrm>
            <a:off x="7728357" y="41262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CL" sz="19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9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872632c867_0_349"/>
          <p:cNvSpPr txBox="1"/>
          <p:nvPr/>
        </p:nvSpPr>
        <p:spPr>
          <a:xfrm>
            <a:off x="9673158" y="41262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s-CL" sz="19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9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872632c867_0_349"/>
          <p:cNvSpPr txBox="1"/>
          <p:nvPr/>
        </p:nvSpPr>
        <p:spPr>
          <a:xfrm>
            <a:off x="609600" y="510450"/>
            <a:ext cx="10972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CARACTERIZACIÓN CLIENTES Y USUARIOS</a:t>
            </a:r>
            <a:endParaRPr sz="30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Google Shape;317;g872632c867_0_349"/>
          <p:cNvCxnSpPr/>
          <p:nvPr/>
        </p:nvCxnSpPr>
        <p:spPr>
          <a:xfrm>
            <a:off x="1507856" y="4694794"/>
            <a:ext cx="9435300" cy="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18" name="Google Shape;318;g872632c867_0_349"/>
          <p:cNvSpPr txBox="1"/>
          <p:nvPr/>
        </p:nvSpPr>
        <p:spPr>
          <a:xfrm>
            <a:off x="1507850" y="2733074"/>
            <a:ext cx="16653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Trabajadores Independientes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Ley 21.133 y trabajadores voluntarios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872632c867_0_349"/>
          <p:cNvSpPr txBox="1"/>
          <p:nvPr/>
        </p:nvSpPr>
        <p:spPr>
          <a:xfrm>
            <a:off x="3270650" y="2748925"/>
            <a:ext cx="1363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Trabajadoras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Casa Particular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872632c867_0_349"/>
          <p:cNvSpPr txBox="1"/>
          <p:nvPr/>
        </p:nvSpPr>
        <p:spPr>
          <a:xfrm>
            <a:off x="4730425" y="2714675"/>
            <a:ext cx="14898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Trabajadores/as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Servicios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Públicos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872632c867_0_349"/>
          <p:cNvSpPr txBox="1"/>
          <p:nvPr/>
        </p:nvSpPr>
        <p:spPr>
          <a:xfrm>
            <a:off x="6330850" y="2733075"/>
            <a:ext cx="1489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Trabajadores/as </a:t>
            </a: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Micro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1 - 9 Trab.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872632c867_0_349"/>
          <p:cNvSpPr txBox="1"/>
          <p:nvPr/>
        </p:nvSpPr>
        <p:spPr>
          <a:xfrm>
            <a:off x="7878025" y="2762225"/>
            <a:ext cx="1489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Trabajadores/as </a:t>
            </a: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Pequeña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10 -49 trab.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872632c867_0_349"/>
          <p:cNvSpPr txBox="1"/>
          <p:nvPr/>
        </p:nvSpPr>
        <p:spPr>
          <a:xfrm>
            <a:off x="9355024" y="2677125"/>
            <a:ext cx="158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Trabajadores/as </a:t>
            </a: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Mediana y gran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empresa 50 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más trabajadores/as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872632c867_0_349"/>
          <p:cNvSpPr/>
          <p:nvPr/>
        </p:nvSpPr>
        <p:spPr>
          <a:xfrm>
            <a:off x="2117150" y="4860000"/>
            <a:ext cx="757500" cy="7527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872632c867_0_349"/>
          <p:cNvSpPr txBox="1"/>
          <p:nvPr/>
        </p:nvSpPr>
        <p:spPr>
          <a:xfrm>
            <a:off x="1915200" y="5097475"/>
            <a:ext cx="89445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r>
              <a:rPr lang="es-CL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  </a:t>
            </a:r>
            <a:r>
              <a:rPr lang="es-CL" sz="2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la cartera corresponde a empresas unipersonales y de menos de 9 trabajadores, trabajadoras de casa particular y trabajadores independientes</a:t>
            </a:r>
            <a:r>
              <a:rPr lang="es-CL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872632c867_0_349"/>
          <p:cNvSpPr txBox="1"/>
          <p:nvPr/>
        </p:nvSpPr>
        <p:spPr>
          <a:xfrm>
            <a:off x="1704499" y="23989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553.728</a:t>
            </a: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g872632c867_0_3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6250" y="1460267"/>
            <a:ext cx="458818" cy="83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872632c867_0_3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85827" y="1460266"/>
            <a:ext cx="406356" cy="83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872632c867_0_3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65070" y="1460254"/>
            <a:ext cx="406359" cy="83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872632c867_0_3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18600" y="1542711"/>
            <a:ext cx="1272000" cy="7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872632c867_0_3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52724" y="1476812"/>
            <a:ext cx="1210701" cy="8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872632c867_0_3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5663" y="1542712"/>
            <a:ext cx="757671" cy="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72632c867_0_392"/>
          <p:cNvSpPr/>
          <p:nvPr/>
        </p:nvSpPr>
        <p:spPr>
          <a:xfrm>
            <a:off x="1516225" y="2129625"/>
            <a:ext cx="9277025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g872632c867_0_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1721" y="1963896"/>
            <a:ext cx="549934" cy="58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872632c867_0_392"/>
          <p:cNvPicPr preferRelativeResize="0"/>
          <p:nvPr/>
        </p:nvPicPr>
        <p:blipFill rotWithShape="1">
          <a:blip r:embed="rId4">
            <a:alphaModFix/>
          </a:blip>
          <a:srcRect b="12349"/>
          <a:stretch/>
        </p:blipFill>
        <p:spPr>
          <a:xfrm>
            <a:off x="9909300" y="1713"/>
            <a:ext cx="2282701" cy="5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872632c867_0_392"/>
          <p:cNvSpPr txBox="1"/>
          <p:nvPr/>
        </p:nvSpPr>
        <p:spPr>
          <a:xfrm>
            <a:off x="1516275" y="2676775"/>
            <a:ext cx="9276900" cy="17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CL" sz="27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TOTAL TRABAJADORES CUBIERTOS POR EL ISL: </a:t>
            </a:r>
            <a:endParaRPr sz="2300" b="0" i="0" u="none" strike="noStrike" cap="none">
              <a:solidFill>
                <a:srgbClr val="000000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872632c867_0_392"/>
          <p:cNvSpPr txBox="1"/>
          <p:nvPr/>
        </p:nvSpPr>
        <p:spPr>
          <a:xfrm>
            <a:off x="609600" y="510450"/>
            <a:ext cx="10972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CARACTERIZACIÓN CLIENTES Y USUARIOS</a:t>
            </a:r>
            <a:endParaRPr sz="30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872632c867_0_392"/>
          <p:cNvSpPr txBox="1"/>
          <p:nvPr/>
        </p:nvSpPr>
        <p:spPr>
          <a:xfrm>
            <a:off x="4672200" y="4158500"/>
            <a:ext cx="3000000" cy="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CL" sz="35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1.546.117</a:t>
            </a:r>
            <a:endParaRPr sz="35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g872632c867_0_3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6250" y="1460267"/>
            <a:ext cx="458818" cy="83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872632c867_0_3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5827" y="1460266"/>
            <a:ext cx="406356" cy="83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872632c867_0_3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5070" y="1460254"/>
            <a:ext cx="406359" cy="83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872632c867_0_39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8600" y="1542711"/>
            <a:ext cx="1272000" cy="7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872632c867_0_39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2724" y="1476812"/>
            <a:ext cx="1210701" cy="8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872632c867_0_39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95663" y="1542712"/>
            <a:ext cx="757671" cy="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872632c867_0_392"/>
          <p:cNvSpPr txBox="1"/>
          <p:nvPr/>
        </p:nvSpPr>
        <p:spPr>
          <a:xfrm>
            <a:off x="1475900" y="6442150"/>
            <a:ext cx="396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s-CL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BDE mes diciembre 2019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872632c867_0_392"/>
          <p:cNvSpPr/>
          <p:nvPr/>
        </p:nvSpPr>
        <p:spPr>
          <a:xfrm>
            <a:off x="1688250" y="5046475"/>
            <a:ext cx="9398400" cy="1213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872632c867_0_392"/>
          <p:cNvSpPr/>
          <p:nvPr/>
        </p:nvSpPr>
        <p:spPr>
          <a:xfrm>
            <a:off x="2117150" y="4860000"/>
            <a:ext cx="757500" cy="7527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872632c867_0_392"/>
          <p:cNvSpPr txBox="1"/>
          <p:nvPr/>
        </p:nvSpPr>
        <p:spPr>
          <a:xfrm>
            <a:off x="1915200" y="5097475"/>
            <a:ext cx="89445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r>
              <a:rPr lang="es-CL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  </a:t>
            </a:r>
            <a:r>
              <a:rPr lang="es-CL" sz="2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la cartera corresponde a empresas unipersonales y de menos de 9 trabajadores, trabajadoras de casa particular y trabajadores independientes</a:t>
            </a:r>
            <a:r>
              <a:rPr lang="es-CL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2030</Words>
  <Application>Microsoft Office PowerPoint</Application>
  <PresentationFormat>Panorámica</PresentationFormat>
  <Paragraphs>336</Paragraphs>
  <Slides>40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40</vt:i4>
      </vt:variant>
    </vt:vector>
  </HeadingPairs>
  <TitlesOfParts>
    <vt:vector size="54" baseType="lpstr">
      <vt:lpstr>Roboto</vt:lpstr>
      <vt:lpstr>Arial</vt:lpstr>
      <vt:lpstr>Calibri</vt:lpstr>
      <vt:lpstr>Helvetica Neue Light</vt:lpstr>
      <vt:lpstr>Maven Pro Regular</vt:lpstr>
      <vt:lpstr>Helvetica Neue</vt:lpstr>
      <vt:lpstr>Avenir</vt:lpstr>
      <vt:lpstr>Noto Sans Symbols</vt:lpstr>
      <vt:lpstr>Open Sans</vt:lpstr>
      <vt:lpstr>Verdana</vt:lpstr>
      <vt:lpstr>gobCL</vt:lpstr>
      <vt:lpstr>Tema de Office</vt:lpstr>
      <vt:lpstr>Tema de Office</vt:lpstr>
      <vt:lpstr>Simple Light</vt:lpstr>
      <vt:lpstr>Presentación de PowerPoint</vt:lpstr>
      <vt:lpstr>EL INSTITUTO  DE SEGURIDAD LABORAL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María Alejandra Sanchez Cornejo</cp:lastModifiedBy>
  <cp:revision>1</cp:revision>
  <dcterms:created xsi:type="dcterms:W3CDTF">2020-03-12T00:57:00Z</dcterms:created>
  <dcterms:modified xsi:type="dcterms:W3CDTF">2022-01-20T22:14:53Z</dcterms:modified>
</cp:coreProperties>
</file>