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52" y="6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36B7-E205-5E44-9044-A384E6C9126D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CA4BB-BBC5-BF48-98B1-988D62F9F3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21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0900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54d43bf3f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54d43bf3f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554d43bf3f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49c89eeb3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49c89eeb3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549c89eeb3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54d43bf3f_6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54d43bf3f_6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554d43bf3f_6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54d43bf3f_4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54d43bf3f_4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554d43bf3f_4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0e472322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0e4723223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50e4723223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0e472322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0e4723223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50e4723223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0e4723223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0e4723223_1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50e4723223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0e472322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0e472322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50e4723223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0e4723223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0e4723223_2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50e4723223_2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531c3aa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531c3aad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5531c3aad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531c3aadd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5531c3aad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54d43bf3f_6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554d43bf3f_6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0e4723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0e4723223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50e4723223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49c89eeb3_3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549c89eeb3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sz="1200"/>
              <a:t>En materia de atención, el Instituto cuenta con 53 centros de atención presencial (entre los cuales hay 49 sucursales y 4 módulos dentro de Prestadores médicos)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49c89eeb3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49c89eeb3_3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549c89eeb3_3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100000">
              <a:srgbClr val="F2F2F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campusprevencionisl.c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150" y="0"/>
            <a:ext cx="9299150" cy="52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974" y="0"/>
            <a:ext cx="9206976" cy="517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2626925"/>
            <a:ext cx="73757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802641" y="2420928"/>
            <a:ext cx="5521836" cy="120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ORGANISMOS ADMINISTRADORES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LA LEY 16.744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" y="1"/>
            <a:ext cx="1200150" cy="100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2"/>
          <p:cNvCxnSpPr/>
          <p:nvPr/>
        </p:nvCxnSpPr>
        <p:spPr>
          <a:xfrm>
            <a:off x="628650" y="2527175"/>
            <a:ext cx="13500" cy="99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t="16114"/>
          <a:stretch/>
        </p:blipFill>
        <p:spPr>
          <a:xfrm>
            <a:off x="1618975" y="3429000"/>
            <a:ext cx="4947500" cy="144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500"/>
              <a:buFont typeface="Calibri"/>
              <a:buNone/>
            </a:pPr>
            <a:r>
              <a:rPr lang="es-ES" sz="2900" b="1">
                <a:solidFill>
                  <a:srgbClr val="558ED5"/>
                </a:solidFill>
              </a:rPr>
              <a:t>Composición de empresas Adheridas por Organismos Administradores de la Ley 16.744</a:t>
            </a:r>
            <a:endParaRPr sz="2900" b="1">
              <a:solidFill>
                <a:srgbClr val="558ED5"/>
              </a:solidFill>
            </a:endParaRPr>
          </a:p>
        </p:txBody>
      </p:sp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>
            <a:off x="1885326" y="4727000"/>
            <a:ext cx="2976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Estadísticas SUSESO, Promedio año 2018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585400" y="1210575"/>
            <a:ext cx="38478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Nº de empresas adheridas a un Organismo Administrador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4572000" y="1210575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Nº de trabajadores afiliados a un Organismo Administrador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3025" y="1635325"/>
            <a:ext cx="3084450" cy="20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9850" y="1635325"/>
            <a:ext cx="2841249" cy="18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logo.png"/>
          <p:cNvPicPr>
            <a:picLocks noChangeAspect="1"/>
          </p:cNvPicPr>
          <p:nvPr/>
        </p:nvPicPr>
        <p:blipFill rotWithShape="1"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5409250" y="1241000"/>
            <a:ext cx="33117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Calibri"/>
              <a:buChar char="●"/>
            </a:pPr>
            <a:r>
              <a:rPr lang="es-ES" sz="18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Amplia cobertura y atomización de las empresas adheridas.</a:t>
            </a:r>
            <a:endParaRPr sz="18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Calibri"/>
              <a:buChar char="●"/>
            </a:pPr>
            <a:r>
              <a:rPr lang="es-ES" sz="18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Dificultad para cubrir cartera con prevención en terreno</a:t>
            </a:r>
            <a:endParaRPr sz="1800" i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500"/>
              <a:buFont typeface="Calibri"/>
              <a:buNone/>
            </a:pPr>
            <a:r>
              <a:rPr lang="es-ES" sz="2900" b="1">
                <a:solidFill>
                  <a:srgbClr val="558ED5"/>
                </a:solidFill>
              </a:rPr>
              <a:t>Composición de empresas Adheridas</a:t>
            </a:r>
            <a:endParaRPr sz="2900" b="1">
              <a:solidFill>
                <a:srgbClr val="558ED5"/>
              </a:solidFill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 t="32604" b="26280"/>
          <a:stretch/>
        </p:blipFill>
        <p:spPr>
          <a:xfrm>
            <a:off x="516200" y="1535600"/>
            <a:ext cx="4148924" cy="12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503350" y="948500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Promedio de Trabajadores por Empresa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por Organismos Administradores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 l="3163" t="10081" r="9446" b="12602"/>
          <a:stretch/>
        </p:blipFill>
        <p:spPr>
          <a:xfrm>
            <a:off x="368625" y="3312875"/>
            <a:ext cx="4743863" cy="17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50" y="3639350"/>
            <a:ext cx="73757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/>
        </p:nvSpPr>
        <p:spPr>
          <a:xfrm>
            <a:off x="802641" y="3671528"/>
            <a:ext cx="5765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RESULTADOS Y ACCIONES EMPRENDIDAS DURANTE EL 2018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" y="1"/>
            <a:ext cx="1200150" cy="100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5"/>
          <p:cNvCxnSpPr/>
          <p:nvPr/>
        </p:nvCxnSpPr>
        <p:spPr>
          <a:xfrm>
            <a:off x="699250" y="3589475"/>
            <a:ext cx="13500" cy="99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/>
        </p:nvSpPr>
        <p:spPr>
          <a:xfrm>
            <a:off x="-57950" y="1271525"/>
            <a:ext cx="6140400" cy="3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5.491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Asesorías a Empresas</a:t>
            </a:r>
            <a:endParaRPr sz="1600" b="1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b="1" dirty="0" smtClean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40.189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Trabajadores capacitados presencialmente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8.880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Capacitaciones on-line</a:t>
            </a: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realizadas a través de plataforma web Campus  Prevención.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14.477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Visitas</a:t>
            </a: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 empresas e Instituciones Públicas adheridas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Formación de un total de</a:t>
            </a: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 b="1" dirty="0" smtClean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2.452</a:t>
            </a:r>
            <a:r>
              <a:rPr lang="es-ES" sz="1600" dirty="0" smtClean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monitores/as y miembros de comité paritarios.  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815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Capacitados/as Programa </a:t>
            </a:r>
            <a:r>
              <a:rPr lang="es-ES" sz="1600" dirty="0" err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ConstruyoChile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</a:rPr>
              <a:t>.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Gestión en Prevención de Riesgos Laborales 2018</a:t>
            </a:r>
            <a:endParaRPr sz="3000" b="1"/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450" y="1660925"/>
            <a:ext cx="2569200" cy="25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rgbClr val="558ED5"/>
                </a:solidFill>
              </a:rPr>
              <a:t>Prestaciones Médicas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565825" y="1870750"/>
            <a:ext cx="2386800" cy="12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Tipo de</a:t>
            </a:r>
            <a:endParaRPr sz="30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Denuncias</a:t>
            </a:r>
            <a:endParaRPr sz="30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/>
          <p:nvPr/>
        </p:nvSpPr>
        <p:spPr>
          <a:xfrm rot="5400000">
            <a:off x="2859300" y="2671750"/>
            <a:ext cx="1077000" cy="701400"/>
          </a:xfrm>
          <a:prstGeom prst="triangle">
            <a:avLst>
              <a:gd name="adj" fmla="val 50000"/>
            </a:avLst>
          </a:prstGeom>
          <a:solidFill>
            <a:srgbClr val="FF4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4093770" y="1003457"/>
            <a:ext cx="43428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Denuncias </a:t>
            </a:r>
            <a:r>
              <a:rPr lang="es-ES" sz="1600" b="1" dirty="0" err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Recepcionadas</a:t>
            </a: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durante el año 2018</a:t>
            </a:r>
            <a:endParaRPr sz="1600" dirty="0"/>
          </a:p>
        </p:txBody>
      </p:sp>
      <p:sp>
        <p:nvSpPr>
          <p:cNvPr id="222" name="Google Shape;222;p27"/>
          <p:cNvSpPr/>
          <p:nvPr/>
        </p:nvSpPr>
        <p:spPr>
          <a:xfrm rot="5400000">
            <a:off x="3730450" y="1517525"/>
            <a:ext cx="852475" cy="5894725"/>
          </a:xfrm>
          <a:prstGeom prst="flowChartOffpageConnector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25" y="3634000"/>
            <a:ext cx="1789586" cy="142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2757750" y="4080550"/>
            <a:ext cx="41454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 total de denuncias, un 97,62 % fueron calificadas en el plazo respectivo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225" name="Google Shape;225;p27"/>
          <p:cNvCxnSpPr/>
          <p:nvPr/>
        </p:nvCxnSpPr>
        <p:spPr>
          <a:xfrm flipH="1">
            <a:off x="2679500" y="4115975"/>
            <a:ext cx="1500" cy="697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6" name="Google Shape;226;p27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b="56449"/>
          <a:stretch/>
        </p:blipFill>
        <p:spPr>
          <a:xfrm>
            <a:off x="3877792" y="1381987"/>
            <a:ext cx="4334977" cy="124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  <p:sp>
        <p:nvSpPr>
          <p:cNvPr id="14" name="Google Shape;220;p27"/>
          <p:cNvSpPr/>
          <p:nvPr/>
        </p:nvSpPr>
        <p:spPr>
          <a:xfrm rot="10800000">
            <a:off x="4852900" y="2486007"/>
            <a:ext cx="264884" cy="121435"/>
          </a:xfrm>
          <a:prstGeom prst="triangle">
            <a:avLst>
              <a:gd name="adj" fmla="val 50000"/>
            </a:avLst>
          </a:prstGeom>
          <a:solidFill>
            <a:srgbClr val="FF4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4381304" y="2983155"/>
            <a:ext cx="117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Accidentes </a:t>
            </a:r>
          </a:p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del Trabajo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493539" y="2983155"/>
            <a:ext cx="117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Accidentes </a:t>
            </a:r>
          </a:p>
          <a:p>
            <a:pPr algn="ctr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d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 Trayecto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48561" y="2983155"/>
            <a:ext cx="117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Enfermedad</a:t>
            </a:r>
          </a:p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Profesional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4276093" y="3629380"/>
            <a:ext cx="38327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4381304" y="3621866"/>
            <a:ext cx="11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65,5%</a:t>
            </a:r>
            <a:endParaRPr lang="es-E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583720" y="3621866"/>
            <a:ext cx="11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20,3%</a:t>
            </a:r>
            <a:endParaRPr lang="es-E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876318" y="3621866"/>
            <a:ext cx="117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14,2%</a:t>
            </a:r>
            <a:endParaRPr lang="es-E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4276093" y="2990669"/>
            <a:ext cx="38327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4381304" y="2592414"/>
            <a:ext cx="1179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CB7"/>
                </a:solidFill>
                <a:latin typeface="Calibri"/>
                <a:cs typeface="Calibri"/>
              </a:rPr>
              <a:t>14.340</a:t>
            </a:r>
            <a:endParaRPr lang="es-ES" sz="1600" b="1" dirty="0">
              <a:solidFill>
                <a:srgbClr val="006CB7"/>
              </a:solidFill>
              <a:latin typeface="Calibri"/>
              <a:cs typeface="Calibri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531115" y="2592414"/>
            <a:ext cx="1179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CB7"/>
                </a:solidFill>
                <a:latin typeface="Calibri"/>
                <a:cs typeface="Calibri"/>
              </a:rPr>
              <a:t>4.442</a:t>
            </a:r>
            <a:endParaRPr lang="es-ES" sz="1600" b="1" dirty="0">
              <a:solidFill>
                <a:srgbClr val="006CB7"/>
              </a:solidFill>
              <a:latin typeface="Calibri"/>
              <a:cs typeface="Calibri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763592" y="2592414"/>
            <a:ext cx="1179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6CB7"/>
                </a:solidFill>
                <a:latin typeface="Calibri"/>
                <a:cs typeface="Calibri"/>
              </a:rPr>
              <a:t>3.114</a:t>
            </a:r>
            <a:endParaRPr lang="es-ES" sz="1600" b="1" dirty="0">
              <a:solidFill>
                <a:srgbClr val="006CB7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rgbClr val="558ED5"/>
                </a:solidFill>
              </a:rPr>
              <a:t>Prestaciones Económicas</a:t>
            </a: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457200" y="1107476"/>
            <a:ext cx="8229600" cy="118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/>
              <a:t>El Instituto de Seguridad Laboral, compensa por medio del pago de beneficios económicos a los trabajadores/as, y sus beneficiarios/as de empresas afiliadas a este Servicio Público y trabajadores/as independientes afiliados/as, que sufran algún grado de incapacidad o muerte, producto de un accidente laboral, de trayecto o enfermedad profesional.</a:t>
            </a:r>
            <a:r>
              <a:rPr lang="es-ES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/>
          <p:nvPr/>
        </p:nvSpPr>
        <p:spPr>
          <a:xfrm>
            <a:off x="-115600" y="2388700"/>
            <a:ext cx="58911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cancelaron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10.645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pensiones en régimen por un monto de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MM$ 20.597.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otorgaron durante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483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beneficios económicos por concepto de indemnizaciones y pensiones. El monto fue de MM$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1.043.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cancelaron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15.658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Subsidios de Incapacidad Laboral por un monto de </a:t>
            </a: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MM$ 4.898.</a:t>
            </a:r>
            <a:endParaRPr/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375" y="2338675"/>
            <a:ext cx="2659049" cy="254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11273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Prestaciones Económicas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852425" y="1112350"/>
            <a:ext cx="35355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Indemnizaciones por Accidentes del Trabajo y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Enfermedad Profesional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88500"/>
            <a:ext cx="4001224" cy="300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4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5">
            <a:alphaModFix/>
          </a:blip>
          <a:srcRect t="9688" b="11670"/>
          <a:stretch/>
        </p:blipFill>
        <p:spPr>
          <a:xfrm>
            <a:off x="4458425" y="1812600"/>
            <a:ext cx="4526000" cy="266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29"/>
          <p:cNvCxnSpPr/>
          <p:nvPr/>
        </p:nvCxnSpPr>
        <p:spPr>
          <a:xfrm>
            <a:off x="4509775" y="1775475"/>
            <a:ext cx="0" cy="25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9"/>
          <p:cNvSpPr txBox="1"/>
          <p:nvPr/>
        </p:nvSpPr>
        <p:spPr>
          <a:xfrm>
            <a:off x="4914975" y="1112350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Pensiones en Régimen por tipo 2018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9"/>
          <p:cNvSpPr/>
          <p:nvPr/>
        </p:nvSpPr>
        <p:spPr>
          <a:xfrm rot="5400000">
            <a:off x="686075" y="1311963"/>
            <a:ext cx="259500" cy="168900"/>
          </a:xfrm>
          <a:prstGeom prst="triangl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 rot="5400000">
            <a:off x="4700775" y="1259638"/>
            <a:ext cx="259500" cy="168900"/>
          </a:xfrm>
          <a:prstGeom prst="triangl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Imagen 11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Prestaciones Económicas 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B5394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25" y="1583400"/>
            <a:ext cx="43434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/>
        </p:nvSpPr>
        <p:spPr>
          <a:xfrm>
            <a:off x="738175" y="1250125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Subsidios de  Incapacidad Laboral 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Empresas Privadas 2015 -2018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5080888" y="1214700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Subsidios de  Incapacidad Laboral 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Empresas Públicos 2015 -2018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30"/>
          <p:cNvCxnSpPr/>
          <p:nvPr/>
        </p:nvCxnSpPr>
        <p:spPr>
          <a:xfrm>
            <a:off x="4509775" y="1775475"/>
            <a:ext cx="0" cy="25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425" y="1629425"/>
            <a:ext cx="4251524" cy="31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 rotWithShape="1">
          <a:blip r:embed="rId5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/>
          <p:nvPr/>
        </p:nvSpPr>
        <p:spPr>
          <a:xfrm rot="5400000">
            <a:off x="490300" y="1466313"/>
            <a:ext cx="259500" cy="168900"/>
          </a:xfrm>
          <a:prstGeom prst="triangl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0"/>
          <p:cNvSpPr/>
          <p:nvPr/>
        </p:nvSpPr>
        <p:spPr>
          <a:xfrm rot="5400000">
            <a:off x="4853175" y="1412038"/>
            <a:ext cx="259500" cy="168900"/>
          </a:xfrm>
          <a:prstGeom prst="triangl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Prestaciones Económicas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852425" y="1182325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Pensiones por Incapacidad Laboral 2015 -2018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7477767" y="4444061"/>
            <a:ext cx="1588476" cy="6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1520075"/>
            <a:ext cx="4842964" cy="3482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/>
          <p:nvPr/>
        </p:nvSpPr>
        <p:spPr>
          <a:xfrm rot="5400000">
            <a:off x="638225" y="1305863"/>
            <a:ext cx="259500" cy="168900"/>
          </a:xfrm>
          <a:prstGeom prst="triangl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5687" y="0"/>
            <a:ext cx="337832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9191798" cy="51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2398325"/>
            <a:ext cx="73757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802641" y="2420928"/>
            <a:ext cx="55218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INSTITUTO DE SEGURIDAD LABORAL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" y="1"/>
            <a:ext cx="1200150" cy="100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4"/>
          <p:cNvCxnSpPr/>
          <p:nvPr/>
        </p:nvCxnSpPr>
        <p:spPr>
          <a:xfrm>
            <a:off x="628650" y="2374775"/>
            <a:ext cx="13500" cy="99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"/>
          <p:cNvSpPr/>
          <p:nvPr/>
        </p:nvSpPr>
        <p:spPr>
          <a:xfrm rot="-10800000">
            <a:off x="1092475" y="3812675"/>
            <a:ext cx="6017475" cy="1155550"/>
          </a:xfrm>
          <a:prstGeom prst="flowChartOffpageConnector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Presupuesto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608275" y="1037250"/>
            <a:ext cx="7419600" cy="28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Presupuesto ISL ejecutado 2018 MM$92.375</a:t>
            </a:r>
            <a:endParaRPr sz="1600" b="1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MM$39.947 en Prestaciones Económicas, 43%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MM$23.410 en Prestaciones Médicas, 25%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</a:t>
            </a:r>
            <a:r>
              <a:rPr lang="es-ES" sz="1600" smtClean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$7.968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en Prestaciones Preventivas, </a:t>
            </a:r>
            <a:r>
              <a:rPr lang="es-ES" sz="1600" dirty="0" smtClean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8,6 </a:t>
            </a: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MM$10.408 Inversión Financiera, 11%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MM$9.961  Gasto Administración, 11%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●"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MM$591  Concurrencias, 1% del total del presupuesto.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/>
          <p:nvPr/>
        </p:nvSpPr>
        <p:spPr>
          <a:xfrm>
            <a:off x="1062469" y="4629618"/>
            <a:ext cx="59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2"/>
          <p:cNvSpPr txBox="1"/>
          <p:nvPr/>
        </p:nvSpPr>
        <p:spPr>
          <a:xfrm>
            <a:off x="2516225" y="4102725"/>
            <a:ext cx="46248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NUESTRO DESAFÍO ES INCREMENTAR EL GASTO EN PREVENCIÓN DE TAL MANERA DE DISMINUIR LOS ACCIDENTES Y POR ENDE PRESTACIONES ECONÓMICAS Y GASTOS MÉDICOS.</a:t>
            </a:r>
            <a:endParaRPr sz="1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250" y="4208425"/>
            <a:ext cx="781875" cy="72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32"/>
          <p:cNvCxnSpPr/>
          <p:nvPr/>
        </p:nvCxnSpPr>
        <p:spPr>
          <a:xfrm>
            <a:off x="2366175" y="4167225"/>
            <a:ext cx="0" cy="698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Imagen 10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8858"/>
          <a:stretch/>
        </p:blipFill>
        <p:spPr>
          <a:xfrm>
            <a:off x="128775" y="2545425"/>
            <a:ext cx="5103301" cy="249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87875"/>
            <a:ext cx="8839203" cy="181339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Tasa de Accidentabilidad</a:t>
            </a:r>
            <a:endParaRPr sz="3000" b="1"/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5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641025" y="2451125"/>
            <a:ext cx="3847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Tasa de Accidentes 2015 -2017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00" cy="1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000" b="1">
                <a:solidFill>
                  <a:schemeClr val="accent1"/>
                </a:solidFill>
              </a:rPr>
              <a:t>Compromisos con la Dirección de  Presupuesto  DIPRES</a:t>
            </a:r>
            <a:endParaRPr sz="30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endParaRPr sz="2100" b="1">
              <a:solidFill>
                <a:srgbClr val="475156"/>
              </a:solidFill>
            </a:endParaRPr>
          </a:p>
        </p:txBody>
      </p:sp>
      <p:pic>
        <p:nvPicPr>
          <p:cNvPr id="310" name="Google Shape;310;p34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159200" y="1480550"/>
            <a:ext cx="2824200" cy="25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Indicadores PMG 2018 que destacaron en su cumplimiento</a:t>
            </a:r>
            <a:endParaRPr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400"/>
              <a:buFont typeface="Calibri"/>
              <a:buChar char="●"/>
            </a:pPr>
            <a:r>
              <a:rPr lang="es-ES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Medidas para la equidad de género</a:t>
            </a:r>
            <a:endParaRPr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400"/>
              <a:buFont typeface="Calibri"/>
              <a:buChar char="●"/>
            </a:pPr>
            <a:r>
              <a:rPr lang="es-ES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Implementación de controles de seguridad de la información</a:t>
            </a:r>
            <a:endParaRPr/>
          </a:p>
        </p:txBody>
      </p:sp>
      <p:sp>
        <p:nvSpPr>
          <p:cNvPr id="313" name="Google Shape;313;p34"/>
          <p:cNvSpPr/>
          <p:nvPr/>
        </p:nvSpPr>
        <p:spPr>
          <a:xfrm rot="5400000">
            <a:off x="5390350" y="1631250"/>
            <a:ext cx="705000" cy="591600"/>
          </a:xfrm>
          <a:prstGeom prst="triangle">
            <a:avLst>
              <a:gd name="adj" fmla="val 50000"/>
            </a:avLst>
          </a:prstGeom>
          <a:solidFill>
            <a:srgbClr val="FF4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0" y="1605150"/>
            <a:ext cx="5326500" cy="2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Noto Sans Symbols"/>
              <a:buChar char="✔"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95%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de cumplimiento de compromisos de gestión, lo que significó un </a:t>
            </a:r>
            <a:r>
              <a:rPr lang="es-ES" sz="1600" u="sng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3% superior al alcanzado el 2017.</a:t>
            </a:r>
            <a:endParaRPr sz="1600" u="sng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98,62%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de cumplimiento con compromisos de desempeño colectivo, lo que significó un </a:t>
            </a:r>
            <a:r>
              <a:rPr lang="es-ES" sz="1600" u="sng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1,5% superior al alcanzado el 2017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u="sng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696825" y="4246300"/>
            <a:ext cx="6076500" cy="75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4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4"/>
          <p:cNvSpPr txBox="1"/>
          <p:nvPr/>
        </p:nvSpPr>
        <p:spPr>
          <a:xfrm>
            <a:off x="839125" y="4246300"/>
            <a:ext cx="60294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 conformaron 25 equipos de trabajo para el cumplimiento de las metas CDC.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0" name="Imagen 9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/>
          <p:nvPr/>
        </p:nvSpPr>
        <p:spPr>
          <a:xfrm>
            <a:off x="0" y="1718675"/>
            <a:ext cx="5563500" cy="26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8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Ley 21.054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, que elimina de la distinción entre obrero y empleado.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8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Ventanilla Única de Atención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para recepción y tramitación de licencias médicas de Accidentes del Trabajo, de trayecto y Enfermedades Profesionales.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800"/>
              <a:buFont typeface="Noto Sans Symbols"/>
              <a:buChar char="✔"/>
            </a:pPr>
            <a:r>
              <a:rPr lang="es-ES" sz="18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Ley 21.133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 que incorpora a los trabajadores que emiten boleta de honorarios a la Protección Social del Seguro.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7477767" y="4444061"/>
            <a:ext cx="1588476" cy="61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53376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970"/>
              <a:buFont typeface="Calibri"/>
              <a:buNone/>
            </a:pPr>
            <a:r>
              <a:rPr lang="es-ES" sz="2900" b="1">
                <a:solidFill>
                  <a:srgbClr val="558ED5"/>
                </a:solidFill>
              </a:rPr>
              <a:t>Planificación e impactos de la implementación de:</a:t>
            </a:r>
            <a:endParaRPr sz="2900" b="1">
              <a:solidFill>
                <a:srgbClr val="558ED5"/>
              </a:solidFill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837" y="0"/>
            <a:ext cx="337832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9100" y="418450"/>
            <a:ext cx="3097153" cy="37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>
                <a:solidFill>
                  <a:srgbClr val="558ED5"/>
                </a:solidFill>
              </a:rPr>
              <a:t>Investigación y Estudios</a:t>
            </a:r>
            <a:endParaRPr/>
          </a:p>
        </p:txBody>
      </p:sp>
      <p:sp>
        <p:nvSpPr>
          <p:cNvPr id="333" name="Google Shape;333;p36"/>
          <p:cNvSpPr txBox="1"/>
          <p:nvPr/>
        </p:nvSpPr>
        <p:spPr>
          <a:xfrm>
            <a:off x="177375" y="974050"/>
            <a:ext cx="5570400" cy="11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Libro Conocer para Prevenir: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Reflexiones y evidencias para el debate en materia de salud y seguridad en el trabajo desde una perspectiva pública. Este es el primer libro del Instituto de Seguridad Laboral, en el marco de sus 10 años de vida.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6"/>
          <p:cNvPicPr preferRelativeResize="0"/>
          <p:nvPr/>
        </p:nvPicPr>
        <p:blipFill rotWithShape="1">
          <a:blip r:embed="rId4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6"/>
          <p:cNvSpPr txBox="1"/>
          <p:nvPr/>
        </p:nvSpPr>
        <p:spPr>
          <a:xfrm>
            <a:off x="-53150" y="2176075"/>
            <a:ext cx="60708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Riesgos psicosociales en trabajadoras de casa particular</a:t>
            </a: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Riesgos ergonómicos en la pequeña industria manufacturera en la Región Metropolitana de Santiago</a:t>
            </a: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Evaluación integral del Plan de Prevención del Instituto de Seguridad Laboral</a:t>
            </a: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Unidades de Salud Ocupacional: Características, contribuciones y condiciones para su instalación a nivel local </a:t>
            </a:r>
            <a:endParaRPr sz="1500">
              <a:solidFill>
                <a:srgbClr val="2021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177375" y="4620750"/>
            <a:ext cx="6903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G. Boccardo, C. Ruiz, R. Cornejo, A. Bustamante, A. Martin &amp; I. Becker, – C. Rodríguez, E. Cerda &amp; G. Olivares, - P. González, F. Vidal, C. Castro, P. Paredes, N. Westermeyer, N. Titelman, A. Fernández &amp; D. Reyes G.Tassara &amp; S. Mejías</a:t>
            </a:r>
            <a:endParaRPr/>
          </a:p>
        </p:txBody>
      </p:sp>
      <p:pic>
        <p:nvPicPr>
          <p:cNvPr id="9" name="Imagen 8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50" y="2204100"/>
            <a:ext cx="73757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7"/>
          <p:cNvSpPr txBox="1"/>
          <p:nvPr/>
        </p:nvSpPr>
        <p:spPr>
          <a:xfrm>
            <a:off x="802641" y="2420928"/>
            <a:ext cx="57657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DESAFÍOS Y PLANES PARA 2019</a:t>
            </a:r>
            <a:endParaRPr sz="2400" b="1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</p:txBody>
      </p:sp>
      <p:pic>
        <p:nvPicPr>
          <p:cNvPr id="345" name="Google Shape;34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" y="1"/>
            <a:ext cx="1200150" cy="100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7"/>
          <p:cNvCxnSpPr/>
          <p:nvPr/>
        </p:nvCxnSpPr>
        <p:spPr>
          <a:xfrm>
            <a:off x="699250" y="2154213"/>
            <a:ext cx="13500" cy="99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Nuestros objetivos estratégicos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352" name="Google Shape;352;p38"/>
          <p:cNvSpPr txBox="1"/>
          <p:nvPr/>
        </p:nvSpPr>
        <p:spPr>
          <a:xfrm>
            <a:off x="432000" y="962300"/>
            <a:ext cx="8165700" cy="3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Ser un Referente en Seguridad y Salud Laboral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Alta satisfacción de nuestros clientes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Recordación espontánea del ISL cuando se hable Seguridad y Salud Laboral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Exponer, co-organizar y participar en los principales Congresos y Charlas del sector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Conformar mesas del mundo económico y político en temas de Seguridad y Salud Laboral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Ser una institución moderna y de excelencia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Procesos reestructurados y bajo control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Competencias operativas y de análisis desarrolladas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Soporte Tecnológico de alto nivel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Eficiencia en los Ingresos y Gastos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just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Transformación de gasto operativo en gasto de Prevención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38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432000" y="2165064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300" b="1">
                <a:solidFill>
                  <a:srgbClr val="558ED5"/>
                </a:solidFill>
              </a:rPr>
              <a:t>¿Qué estamos haciendo para lograrlo?</a:t>
            </a:r>
            <a:endParaRPr sz="3300" b="1">
              <a:solidFill>
                <a:srgbClr val="558ED5"/>
              </a:solidFill>
            </a:endParaRPr>
          </a:p>
        </p:txBody>
      </p:sp>
      <p:pic>
        <p:nvPicPr>
          <p:cNvPr id="360" name="Google Shape;360;p39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00" y="1063375"/>
            <a:ext cx="4835075" cy="38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Prevención de Riesgos Laborales</a:t>
            </a:r>
            <a:endParaRPr sz="3000"/>
          </a:p>
        </p:txBody>
      </p:sp>
      <p:sp>
        <p:nvSpPr>
          <p:cNvPr id="369" name="Google Shape;369;p40"/>
          <p:cNvSpPr txBox="1">
            <a:spLocks noGrp="1"/>
          </p:cNvSpPr>
          <p:nvPr>
            <p:ph type="body" idx="1"/>
          </p:nvPr>
        </p:nvSpPr>
        <p:spPr>
          <a:xfrm>
            <a:off x="4572000" y="819150"/>
            <a:ext cx="4288200" cy="366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75156"/>
                </a:solidFill>
              </a:rPr>
              <a:t>TELESESAT</a:t>
            </a:r>
            <a:endParaRPr sz="1800" b="1">
              <a:solidFill>
                <a:srgbClr val="475156"/>
              </a:solidFill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Aumentar la cobertura de asistencia preventiva a través de la contactación telefónica con empleadores adheridos, con el objetivo de entregar herramientas para la autoevaluación, a través, del Campus Prevención.</a:t>
            </a:r>
            <a:endParaRPr sz="1600">
              <a:solidFill>
                <a:srgbClr val="475156"/>
              </a:solidFill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Se estima contactar a 32.000 empleadores en todo el país,  apuntando a que un 20% de ellos, se autoevalúe, lo que equivale a  6.400 empleadores para el año 2019.</a:t>
            </a:r>
            <a:br>
              <a:rPr lang="es-ES" sz="1600">
                <a:solidFill>
                  <a:srgbClr val="475156"/>
                </a:solidFill>
              </a:rPr>
            </a:br>
            <a:endParaRPr sz="1600">
              <a:solidFill>
                <a:srgbClr val="475156"/>
              </a:solidFill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Lo anterior, sumado a las 5.940 asistencias presenciales duplicará la cobertura de años anteriores.</a:t>
            </a: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highlight>
                <a:srgbClr val="FFFFFF"/>
              </a:highlight>
              <a:uFill>
                <a:noFill/>
              </a:uFill>
              <a:latin typeface="Arial"/>
              <a:ea typeface="Arial"/>
              <a:cs typeface="Arial"/>
              <a:sym typeface="Arial"/>
              <a:hlinkClick r:id="rId4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70" name="Google Shape;370;p40"/>
          <p:cNvSpPr txBox="1"/>
          <p:nvPr/>
        </p:nvSpPr>
        <p:spPr>
          <a:xfrm>
            <a:off x="323256" y="4183841"/>
            <a:ext cx="24231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Prevencionistas de Riesgos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421679" y="1629121"/>
            <a:ext cx="191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32.000 Empresas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0"/>
          <p:cNvSpPr txBox="1"/>
          <p:nvPr/>
        </p:nvSpPr>
        <p:spPr>
          <a:xfrm>
            <a:off x="2885850" y="3173425"/>
            <a:ext cx="15333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Autoevaluación en Campus Prevención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1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Prevención de Riesgos Laborales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378" name="Google Shape;378;p41"/>
          <p:cNvSpPr txBox="1"/>
          <p:nvPr/>
        </p:nvSpPr>
        <p:spPr>
          <a:xfrm>
            <a:off x="563150" y="1163600"/>
            <a:ext cx="8109300" cy="3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Tecno SESAT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Espacio específico en Campus Prevención que permitirá Autoevaluación y capacitaciones e-learning, generando informes con resultados de autoevaluación, entregando medidas de control y la medición del índice de cumplimiento legal. 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Micro SESAT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Programa dirigido a la microempresa, con focalización de centros de trabajo críticos y asesoría presencial en prevención para la generación de un Plan de Capacitación en función de riesgos críticos. Busca impactar al menos 5.940 centros de trabajo a nivel nacional.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TCP SESAT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Programa dirigido a Trabajadoras de Casa Particular, para el cual se considera el desarrollo de una Aplicación Móvil, que integre los contenidos de capacitación asociados a los riesgos específicos de este segmento y que permita la autoevaluación en línea. 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marR="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marR="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41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457200" y="1800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¿Qué es el Instituto de Seguridad Laboral?</a:t>
            </a:r>
            <a:endParaRPr sz="3000"/>
          </a:p>
        </p:txBody>
      </p:sp>
      <p:sp>
        <p:nvSpPr>
          <p:cNvPr id="104" name="Google Shape;104;p15"/>
          <p:cNvSpPr txBox="1"/>
          <p:nvPr/>
        </p:nvSpPr>
        <p:spPr>
          <a:xfrm>
            <a:off x="803675" y="1240200"/>
            <a:ext cx="7478100" cy="3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El Instituto de Seguridad Laboral es una entidad pública, perteneciente a la cartera del Ministerio del Trabajo y Previsión Social</a:t>
            </a:r>
            <a:r>
              <a:rPr lang="es-ES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34343"/>
              </a:solidFill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Somos un Organismo Administrador del Seguro Social contra Riesgos de Accidentes del Trabajo y Enfermedades Profesionales, establecido en la Ley N°16.744. </a:t>
            </a:r>
            <a:endParaRPr sz="1600">
              <a:solidFill>
                <a:srgbClr val="434343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6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 las empresas y trabajadores adheridos a nuestro Instituto, se encuentran principalmente pequeñas y medianas empresas, trabajadoras de casa particular y Servicios Públicos.</a:t>
            </a:r>
            <a:b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Trabajamos para otorgar las prestaciones que mandata la ley y contribuir al fortalecimiento de una Cultura Preventiva en Chile.</a:t>
            </a:r>
            <a:endParaRPr sz="16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Prevención de Riesgos Laborales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386" name="Google Shape;386;p42"/>
          <p:cNvSpPr txBox="1"/>
          <p:nvPr/>
        </p:nvSpPr>
        <p:spPr>
          <a:xfrm>
            <a:off x="852425" y="1088525"/>
            <a:ext cx="4510800" cy="3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Prevención en Terreno Sin Papeles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El proyecto busca, por medio de la mejora de procesos e incorporación de tecnología portátil,  la disminución de un 30% del tiempo que demora el proceso de asesoría en terreno, lo cual permitirá, a través de dispositivos móviles, por medio del uso de formularios digitales y envío directo de información a nuestros sistemas, aumentar la cobertura de nuestro accionar, brindando mayor capacidad operativa en terreno, disminución de papel y eficiencia de nuestros procesos.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marR="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2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2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7477767" y="4444061"/>
            <a:ext cx="1588476" cy="6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5875" y="1300"/>
            <a:ext cx="317812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3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225" y="-120278"/>
            <a:ext cx="7865825" cy="524227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3"/>
          <p:cNvSpPr txBox="1"/>
          <p:nvPr/>
        </p:nvSpPr>
        <p:spPr>
          <a:xfrm>
            <a:off x="5516084" y="726349"/>
            <a:ext cx="3076215" cy="356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Campus Prevención</a:t>
            </a:r>
            <a:endParaRPr sz="1600" b="1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Plataforma digital orientada a la capacitación en línea gratuita y a distancia de los trabajadores en Prevención de Riesgos Laborales. Ofrece al usuario la experiencia de aprendizaje en temáticas relacionadas con su ámbito de trabajo y de interés: servicios de salud, trabajadoras de casa particular, trabajadores dedicados a la pesca, a la minería y al rubro de la construcción, entre otros, puedes capacitarse.</a:t>
            </a:r>
            <a:endParaRPr dirty="0"/>
          </a:p>
        </p:txBody>
      </p:sp>
      <p:pic>
        <p:nvPicPr>
          <p:cNvPr id="5" name="Imagen 4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En Prestaciones Médicas</a:t>
            </a:r>
            <a:endParaRPr sz="3000" b="1">
              <a:solidFill>
                <a:srgbClr val="558ED5"/>
              </a:solidFill>
            </a:endParaRPr>
          </a:p>
        </p:txBody>
      </p:sp>
      <p:pic>
        <p:nvPicPr>
          <p:cNvPr id="402" name="Google Shape;402;p44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/>
          <p:nvPr/>
        </p:nvSpPr>
        <p:spPr>
          <a:xfrm>
            <a:off x="496800" y="1331700"/>
            <a:ext cx="8150400" cy="3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5000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Sistema de Gestión de Pacientes 2.0 (Evolución SPM)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Optimizar la toma de decisiones, control de costos y derivación óptima de pacientes mediante la creación de un nuevo modelo de Gestión de Pacientes. Esto permitirá mejorar el control del costo por prestación y la pertinencia médica.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Sistema de Ventanilla Única de Licencias Médicas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Implementación de un flujo de trabajo para la tramitación y pago de las licencias médicas tipo 5 y 6, en donde el ISL se convierte en la ventanilla de recepción. </a:t>
            </a:r>
            <a:r>
              <a:rPr lang="es-ES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>
              <a:solidFill>
                <a:srgbClr val="FF0000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/>
          <p:nvPr/>
        </p:nvSpPr>
        <p:spPr>
          <a:xfrm>
            <a:off x="625950" y="1287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Sistema de Interoperabilidad con Prestadores Médicos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Implementar integradamente un expediente médico asociado a un siniestro, que permita al ISL disponer de la información necesaria para la calificación. Permitirá la integración de procesos de atención entre prestadores e ISL, para optimizar el control de las prestaciones.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325" y="1166900"/>
            <a:ext cx="4648474" cy="26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5"/>
          <p:cNvPicPr preferRelativeResize="0"/>
          <p:nvPr/>
        </p:nvPicPr>
        <p:blipFill rotWithShape="1">
          <a:blip r:embed="rId4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Clientes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419" name="Google Shape;419;p46"/>
          <p:cNvSpPr txBox="1"/>
          <p:nvPr/>
        </p:nvSpPr>
        <p:spPr>
          <a:xfrm>
            <a:off x="382802" y="989175"/>
            <a:ext cx="84453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Nuevo Call Center de Atención (Implementación 2019)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IMPACTO: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Apoyar  y optimizar la tarea de los Ejecutivos de Atención en materia de línea telefónica, lo anterior, debido al incremento de llamadas, 90% más, en lo que va del año 2019.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Fidelización y Alianzas Estratégicas (Implementación 2019)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OBJETIVO: Realizar nuevas Alianzas Estratégicas y  fidelizar a los servicios que se encuentran en nuestra cartera.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Nuevas Alianzas del Instituto de 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Seguridad Laboral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Mundo Académico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Senda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Manpower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Movimiento Furiosos 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Ciclistas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46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7477767" y="4444061"/>
            <a:ext cx="1588476" cy="6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 rotWithShape="1">
          <a:blip r:embed="rId5">
            <a:alphaModFix/>
          </a:blip>
          <a:srcRect t="22776" b="24367"/>
          <a:stretch/>
        </p:blipFill>
        <p:spPr>
          <a:xfrm>
            <a:off x="3830925" y="3037200"/>
            <a:ext cx="5313077" cy="21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7"/>
          <p:cNvSpPr txBox="1">
            <a:spLocks noGrp="1"/>
          </p:cNvSpPr>
          <p:nvPr>
            <p:ph type="title"/>
          </p:nvPr>
        </p:nvSpPr>
        <p:spPr>
          <a:xfrm>
            <a:off x="287350" y="242725"/>
            <a:ext cx="79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Proceso de Transformación Organizacional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428" name="Google Shape;428;p47"/>
          <p:cNvSpPr txBox="1"/>
          <p:nvPr/>
        </p:nvSpPr>
        <p:spPr>
          <a:xfrm>
            <a:off x="831275" y="976225"/>
            <a:ext cx="77496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Implementar un proceso de transformación organizacional orientado a convertir al Instituto de Seguridad Laboral </a:t>
            </a: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en un servicio público de excelencia y un referente en salud y seguridad laboral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 través de la participación activa y comprometida de todos los funcionarios en el proceso de cambio.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Programa de Movilización de la Estrategia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323850" algn="l" rtl="0">
              <a:spcBef>
                <a:spcPts val="360"/>
              </a:spcBef>
              <a:spcAft>
                <a:spcPts val="0"/>
              </a:spcAft>
              <a:buClr>
                <a:srgbClr val="475156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Avanzar la agenda estratégica (posicionamiento, modernización, cultura) a través de proyectos que produzcan resultados concretos en los objetivos propios del giro del ISL</a:t>
            </a:r>
            <a:endParaRPr sz="15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323850" algn="l" rtl="0">
              <a:spcBef>
                <a:spcPts val="800"/>
              </a:spcBef>
              <a:spcAft>
                <a:spcPts val="0"/>
              </a:spcAft>
              <a:buClr>
                <a:srgbClr val="475156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Producir aprendizaje en la acción</a:t>
            </a:r>
            <a:endParaRPr sz="15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323850" algn="l" rtl="0">
              <a:spcBef>
                <a:spcPts val="800"/>
              </a:spcBef>
              <a:spcAft>
                <a:spcPts val="0"/>
              </a:spcAft>
              <a:buClr>
                <a:srgbClr val="475156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Alinear y fortalecer a los directivos del Instituto en su rol de líderes culturales, avanzando hacia una cultura más orientada al cuidado integral de sus procesos y sus afiliados</a:t>
            </a:r>
            <a:endParaRPr sz="15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323850" algn="l" rtl="0">
              <a:spcBef>
                <a:spcPts val="800"/>
              </a:spcBef>
              <a:spcAft>
                <a:spcPts val="0"/>
              </a:spcAft>
              <a:buClr>
                <a:srgbClr val="475156"/>
              </a:buClr>
              <a:buSzPts val="1500"/>
              <a:buFont typeface="Calibri"/>
              <a:buChar char="✔"/>
            </a:pPr>
            <a:r>
              <a:rPr lang="es-ES" sz="15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Fortalecer en los trabajadores del ISL la capacidad e interés de conectar sus labores a un valor agregado.</a:t>
            </a:r>
            <a:endParaRPr sz="15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47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Comunicaciones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436" name="Google Shape;436;p48"/>
          <p:cNvSpPr txBox="1"/>
          <p:nvPr/>
        </p:nvSpPr>
        <p:spPr>
          <a:xfrm>
            <a:off x="408600" y="935000"/>
            <a:ext cx="81363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Nuevo Sitio Web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Nueva plataforma web, para facilitar la experiencia de navegación del usuario, con una clara identificación de los trámites del Instituto de Seguridad Laboral, y la indicación de dónde realizarlos.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Programa de Radio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“Conocer para Prevenir”, Radio Universidad de Chile. Emisión informativa que tiene como objetivo relevar los principales temas de Seguridad y Salud en el Trabajo.</a:t>
            </a:r>
            <a:b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48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8"/>
          <p:cNvPicPr preferRelativeResize="0"/>
          <p:nvPr/>
        </p:nvPicPr>
        <p:blipFill rotWithShape="1">
          <a:blip r:embed="rId4">
            <a:alphaModFix/>
          </a:blip>
          <a:srcRect t="9462" b="17352"/>
          <a:stretch/>
        </p:blipFill>
        <p:spPr>
          <a:xfrm>
            <a:off x="5675000" y="3029111"/>
            <a:ext cx="3280052" cy="180037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8"/>
          <p:cNvSpPr txBox="1"/>
          <p:nvPr/>
        </p:nvSpPr>
        <p:spPr>
          <a:xfrm>
            <a:off x="391225" y="2796775"/>
            <a:ext cx="51435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Renovación plataforma de capacitación </a:t>
            </a: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“Campus Prevención”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del Instituto de Seguridad Laboral, mejoramiento del sitio web Campus Prevención para mejorar la experiencia de capacitación del usuario.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Agenda de medios regionales, </a:t>
            </a: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con el objetivo de instalar los principales temas vinculados a la Ley 16.744 en las regiones, Ley 21.054, Ley de Honorarios, entre otras.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Grandes desafíos para el 2019.</a:t>
            </a:r>
            <a:endParaRPr sz="3000" b="1"/>
          </a:p>
        </p:txBody>
      </p:sp>
      <p:sp>
        <p:nvSpPr>
          <p:cNvPr id="446" name="Google Shape;446;p49"/>
          <p:cNvSpPr txBox="1">
            <a:spLocks noGrp="1"/>
          </p:cNvSpPr>
          <p:nvPr>
            <p:ph type="body" idx="1"/>
          </p:nvPr>
        </p:nvSpPr>
        <p:spPr>
          <a:xfrm>
            <a:off x="492125" y="1063375"/>
            <a:ext cx="4368000" cy="3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-330200" algn="l" rtl="0">
              <a:spcBef>
                <a:spcPts val="36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</a:rPr>
              <a:t>La Ley 21.054 termina con un tipo de discriminación y  contribuye a hacer realidad el concepto de Equidad en el Trabajo.</a:t>
            </a:r>
            <a:endParaRPr sz="1600">
              <a:solidFill>
                <a:srgbClr val="475156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</a:endParaRPr>
          </a:p>
          <a:p>
            <a:pPr marL="457200" lvl="1" indent="-330200" algn="l" rtl="0">
              <a:spcBef>
                <a:spcPts val="36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</a:rPr>
              <a:t>El proyecto de Ventanilla Única de Atención facilita la vida a los ciudadanos, reduciendo puntos de contacto  y días de tramitación del pago del SIL.</a:t>
            </a:r>
            <a:endParaRPr sz="1600">
              <a:solidFill>
                <a:srgbClr val="475156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</a:endParaRPr>
          </a:p>
          <a:p>
            <a:pPr marL="457200" lvl="1" indent="-330200" algn="l" rtl="0">
              <a:spcBef>
                <a:spcPts val="36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Calibri"/>
              <a:buChar char="✔"/>
            </a:pPr>
            <a:r>
              <a:rPr lang="es-ES" sz="1600">
                <a:solidFill>
                  <a:srgbClr val="475156"/>
                </a:solidFill>
              </a:rPr>
              <a:t>Ley 21.133 que incorpora a los trabajadores a honorarios al Sistema de Protección Social, contribuye al concepto de Equidad en el Trabajo.</a:t>
            </a:r>
            <a:endParaRPr sz="1600">
              <a:solidFill>
                <a:srgbClr val="475156"/>
              </a:solidFill>
            </a:endParaRPr>
          </a:p>
          <a:p>
            <a:pPr marL="342900" lvl="0" indent="-246380" algn="l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</a:pPr>
            <a:endParaRPr sz="1520"/>
          </a:p>
        </p:txBody>
      </p:sp>
      <p:pic>
        <p:nvPicPr>
          <p:cNvPr id="447" name="Google Shape;447;p49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9"/>
          <p:cNvPicPr preferRelativeResize="0"/>
          <p:nvPr/>
        </p:nvPicPr>
        <p:blipFill rotWithShape="1">
          <a:blip r:embed="rId4">
            <a:alphaModFix/>
          </a:blip>
          <a:srcRect t="22242" r="3081" b="11241"/>
          <a:stretch/>
        </p:blipFill>
        <p:spPr>
          <a:xfrm>
            <a:off x="5200125" y="983925"/>
            <a:ext cx="3390224" cy="155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 rotWithShape="1">
          <a:blip r:embed="rId5">
            <a:alphaModFix/>
          </a:blip>
          <a:srcRect t="12328" b="23121"/>
          <a:stretch/>
        </p:blipFill>
        <p:spPr>
          <a:xfrm>
            <a:off x="5221375" y="2645525"/>
            <a:ext cx="3390227" cy="166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.png"/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9;p13"/>
          <p:cNvPicPr preferRelativeResize="0"/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50" y="2"/>
            <a:ext cx="9299150" cy="523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Logo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09" y="420798"/>
            <a:ext cx="2615584" cy="12837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86404" y="2231729"/>
            <a:ext cx="2935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GRACIAS</a:t>
            </a:r>
            <a:endParaRPr lang="es-ES" sz="6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65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2034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852426" y="1240312"/>
            <a:ext cx="63552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•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Estamos presente en todo el país, otorgando cobertura a través de 16 Direcciones Regionales y 53 Sucursales</a:t>
            </a:r>
            <a:endParaRPr sz="16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•"/>
            </a:pPr>
            <a:r>
              <a:rPr lang="es-ES" sz="16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Nuestras Plataformas de Atención:</a:t>
            </a:r>
            <a:endParaRPr sz="16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Calibri"/>
              <a:buChar char="✔"/>
            </a:pPr>
            <a:r>
              <a:rPr lang="es-ES" sz="16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Presencial</a:t>
            </a:r>
            <a:endParaRPr sz="16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Calibri"/>
              <a:buChar char="✔"/>
            </a:pPr>
            <a:r>
              <a:rPr lang="es-ES" sz="16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Atención telefónica</a:t>
            </a:r>
            <a:endParaRPr sz="16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Calibri"/>
              <a:buChar char="✔"/>
            </a:pPr>
            <a:r>
              <a:rPr lang="es-ES" sz="16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Sitio web</a:t>
            </a:r>
            <a:endParaRPr sz="1600" b="1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432000" y="180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Cobertura y Plataformas de Atención</a:t>
            </a:r>
            <a:endParaRPr sz="3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601" y="2886776"/>
            <a:ext cx="2964300" cy="22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5800" y="90000"/>
            <a:ext cx="1183385" cy="496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2420925"/>
            <a:ext cx="7375750" cy="12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802641" y="2420928"/>
            <a:ext cx="55218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PRESTACIONES QUE ENTREGA EL INSTITUTO DE SEGURIDAD LABORAL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" y="1"/>
            <a:ext cx="1200150" cy="100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7"/>
          <p:cNvCxnSpPr/>
          <p:nvPr/>
        </p:nvCxnSpPr>
        <p:spPr>
          <a:xfrm>
            <a:off x="628650" y="2527175"/>
            <a:ext cx="13500" cy="99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32000" y="256200"/>
            <a:ext cx="79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1. Prevención de Riesgos Laborales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852426" y="1163607"/>
            <a:ext cx="7419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852426" y="1163600"/>
            <a:ext cx="7795200" cy="3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Acciones de capacitación</a:t>
            </a:r>
            <a:endParaRPr b="1">
              <a:solidFill>
                <a:srgbClr val="475156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Actividades presenciales o remotas, en la que se transmiten conocimientos en materias de prevención de riesgos laborales a trabajadores adheridos y empleadores afiliados.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En 2018  los trabajadores se capacitaron en Seguridad y Salud en el Trabajo y en las líneas específicas del rubro de la Construcción, a través del programa ConstruYO Chile, en Monitores de Prevención y en materias de Comités Paritarios.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endParaRPr sz="1200" i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Asesorías en gestión de riesgos laborales</a:t>
            </a:r>
            <a:endParaRPr b="1">
              <a:solidFill>
                <a:srgbClr val="475156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Actividades sistemáticas que comienzan con un diagnóstico inicial donde se identifican peligros y evalúan riesgos, para derivar a programas de vigilancia, definir planes de capacitación y verificar si las medidas prescritas son implementadas por la empresa dentro de un plazo determinado.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>
            <a:off x="457200" y="210000"/>
            <a:ext cx="5103900" cy="472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</a:rPr>
              <a:t>Evaluaciones ambientales de los factores de riesgo</a:t>
            </a:r>
            <a:endParaRPr sz="1600" b="1">
              <a:solidFill>
                <a:srgbClr val="47515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Entrega de prescripciones y verificación de las mismas. Algunas líneas de trabajo se relacionan con programas de Ruido, Silicosis, Plaguicidas, por mencionar algunos.</a:t>
            </a: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</a:rPr>
              <a:t>Control de Infracciones y deficiencias</a:t>
            </a:r>
            <a:endParaRPr sz="1600" b="1">
              <a:solidFill>
                <a:srgbClr val="47515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Apoyo a los empleadores que han sido infraccionados en materias de Seguridad y Salud en el Trabajo, permitiendo que, por medio de nuestra orientación, mejoren dichas situaciones y aumentan con ello el nivel de cumplimiento.</a:t>
            </a: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475156"/>
                </a:solidFill>
              </a:rPr>
              <a:t>Investigación de accidentes graves y fatales</a:t>
            </a:r>
            <a:endParaRPr sz="1600" b="1">
              <a:solidFill>
                <a:srgbClr val="47515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</a:rPr>
              <a:t>ISL tiene la obligación de investigar, identificar causas y prescribir medidas de prevención para evitar la repetición de estos accidentes, así como la difusión de dichos accidentes a rubros del mismo tipo por medio de información genérica.</a:t>
            </a:r>
            <a:endParaRPr sz="1600">
              <a:solidFill>
                <a:srgbClr val="47515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800"/>
              <a:t> </a:t>
            </a: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t="49491" r="45515" b="42877"/>
          <a:stretch/>
        </p:blipFill>
        <p:spPr>
          <a:xfrm>
            <a:off x="852425" y="1291"/>
            <a:ext cx="1663801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687" y="0"/>
            <a:ext cx="337832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2. Prestaciones Médicas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852426" y="1163607"/>
            <a:ext cx="7419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563150" y="851550"/>
            <a:ext cx="7708800" cy="4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Tratamiento para accidentes y enfermedades laborales</a:t>
            </a:r>
            <a:endParaRPr sz="1600" b="1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Incluye la atención médica, quirúrgica, dental, hospitalización y rehabilitación física del trabajador accidentado y/o enfermo laboral, medicamentos y productos farmacéuticos, prótesis, aparatos ortopédicos y su reparación, así como los gastos de traslado</a:t>
            </a:r>
            <a:r>
              <a:rPr lang="es-ES" sz="1600" u="none" strike="noStrike" cap="none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Reeducación laboral de trabajadores accidentados y enfermos laborales </a:t>
            </a:r>
            <a:endParaRPr sz="1600" b="1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Entrega de herramientas que permitan el desarrollo de capacidades nuevas a trabajadores que producto de un accidente de trabajo, trayecto o una enfermedad laboral no puedan continuar desarrollando su actividad habitual, con el objetivo de integrarlo al mercado laboral.</a:t>
            </a:r>
            <a:endParaRPr sz="1600" u="none" strike="noStrike" cap="none" dirty="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2400" b="1" dirty="0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Red de Prestadores Médicos</a:t>
            </a:r>
            <a:endParaRPr sz="2400"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Contamos con una red de </a:t>
            </a:r>
            <a:r>
              <a:rPr lang="es-ES" sz="16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248 prestadores médicos</a:t>
            </a:r>
            <a:r>
              <a:rPr lang="es-ES" sz="16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 a nivel nacional, la cual se conforma con los prestadores de Servicio de Salud Pública y Prestadores Privados.</a:t>
            </a:r>
            <a:endParaRPr sz="16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602474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432000" y="180000"/>
            <a:ext cx="79635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3300"/>
              <a:buFont typeface="Calibri"/>
              <a:buNone/>
            </a:pPr>
            <a:r>
              <a:rPr lang="es-ES" sz="3000" b="1">
                <a:solidFill>
                  <a:srgbClr val="558ED5"/>
                </a:solidFill>
              </a:rPr>
              <a:t>3. Prestaciones Económicas</a:t>
            </a:r>
            <a:endParaRPr sz="3000" b="1">
              <a:solidFill>
                <a:srgbClr val="558ED5"/>
              </a:solidFill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703963" y="936389"/>
            <a:ext cx="7419600" cy="26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El Instituto de Seguridad Laboral entrega prestaciones económicas en caso de un accidente del trabajo, accidente de trayecto o enfermedad profesional, que ocasione a un trabajador adherido al Instituto algún grado de incapacidad o la muerte. La prestación económica, según corresponda, la recibirá el propio trabajador, viuda, hijos y ascendientes reconocidos como carga familiar.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Prestaciones Económicas: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Subsidio de incapacidad laboral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Indemnización por accidente y enfermedad laboral</a:t>
            </a:r>
            <a:endParaRPr sz="1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Pensión por invalidez laboral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5156"/>
              </a:buClr>
              <a:buSzPts val="1600"/>
              <a:buFont typeface="Noto Sans Symbols"/>
              <a:buChar char="✔"/>
            </a:pPr>
            <a:r>
              <a:rPr lang="es-ES" sz="16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Pensión por sobrevivencia, entre otras.</a:t>
            </a: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49492" r="45516" b="42876"/>
          <a:stretch/>
        </p:blipFill>
        <p:spPr>
          <a:xfrm>
            <a:off x="852425" y="1291"/>
            <a:ext cx="1663802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logo.png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15047"/>
          <a:stretch/>
        </p:blipFill>
        <p:spPr>
          <a:xfrm>
            <a:off x="7522617" y="4594960"/>
            <a:ext cx="1621383" cy="54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2496</Words>
  <Application>Microsoft Office PowerPoint</Application>
  <PresentationFormat>Presentación en pantalla (16:9)</PresentationFormat>
  <Paragraphs>268</Paragraphs>
  <Slides>38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Noto Sans Symbols</vt:lpstr>
      <vt:lpstr>Tema de Office</vt:lpstr>
      <vt:lpstr>Presentación de PowerPoint</vt:lpstr>
      <vt:lpstr>Presentación de PowerPoint</vt:lpstr>
      <vt:lpstr>¿Qué es el Instituto de Seguridad Laboral?</vt:lpstr>
      <vt:lpstr>Presentación de PowerPoint</vt:lpstr>
      <vt:lpstr>Presentación de PowerPoint</vt:lpstr>
      <vt:lpstr>1. Prevención de Riesgos Laborales</vt:lpstr>
      <vt:lpstr>Presentación de PowerPoint</vt:lpstr>
      <vt:lpstr>2. Prestaciones Médicas</vt:lpstr>
      <vt:lpstr>3. Prestaciones Económicas</vt:lpstr>
      <vt:lpstr>Presentación de PowerPoint</vt:lpstr>
      <vt:lpstr>Composición de empresas Adheridas por Organismos Administradores de la Ley 16.744</vt:lpstr>
      <vt:lpstr>Composición de empresas Adheridas</vt:lpstr>
      <vt:lpstr>Presentación de PowerPoint</vt:lpstr>
      <vt:lpstr>Gestión en Prevención de Riesgos Laborales 2018</vt:lpstr>
      <vt:lpstr>Prestaciones Médicas</vt:lpstr>
      <vt:lpstr>Prestaciones Económicas</vt:lpstr>
      <vt:lpstr>Prestaciones Económicas</vt:lpstr>
      <vt:lpstr>Prestaciones Económicas </vt:lpstr>
      <vt:lpstr>Prestaciones Económicas</vt:lpstr>
      <vt:lpstr>Presupuesto</vt:lpstr>
      <vt:lpstr>Tasa de Accidentabilidad</vt:lpstr>
      <vt:lpstr>Compromisos con la Dirección de  Presupuesto  DIPRES </vt:lpstr>
      <vt:lpstr>Planificación e impactos de la implementación de:</vt:lpstr>
      <vt:lpstr>Investigación y Estudios</vt:lpstr>
      <vt:lpstr>Presentación de PowerPoint</vt:lpstr>
      <vt:lpstr>Nuestros objetivos estratégicos</vt:lpstr>
      <vt:lpstr>¿Qué estamos haciendo para lograrlo?</vt:lpstr>
      <vt:lpstr>Prevención de Riesgos Laborales</vt:lpstr>
      <vt:lpstr>Prevención de Riesgos Laborales</vt:lpstr>
      <vt:lpstr>Prevención de Riesgos Laborales</vt:lpstr>
      <vt:lpstr>Presentación de PowerPoint</vt:lpstr>
      <vt:lpstr>En Prestaciones Médicas</vt:lpstr>
      <vt:lpstr>Presentación de PowerPoint</vt:lpstr>
      <vt:lpstr>Clientes</vt:lpstr>
      <vt:lpstr>Proceso de Transformación Organizacional</vt:lpstr>
      <vt:lpstr>Comunicaciones</vt:lpstr>
      <vt:lpstr>Grandes desafíos para el 2019.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Alejandra Sanchez Cornejo</dc:creator>
  <cp:lastModifiedBy>María Alejandra Sanchez Cornejo</cp:lastModifiedBy>
  <cp:revision>6</cp:revision>
  <cp:lastPrinted>2019-04-08T18:47:53Z</cp:lastPrinted>
  <dcterms:modified xsi:type="dcterms:W3CDTF">2022-01-20T22:16:54Z</dcterms:modified>
</cp:coreProperties>
</file>